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4"/>
  </p:handoutMasterIdLst>
  <p:sldIdLst>
    <p:sldId id="257" r:id="rId3"/>
    <p:sldId id="275" r:id="rId5"/>
    <p:sldId id="1480" r:id="rId6"/>
    <p:sldId id="1445" r:id="rId7"/>
    <p:sldId id="1666" r:id="rId8"/>
    <p:sldId id="1668" r:id="rId9"/>
    <p:sldId id="1438" r:id="rId10"/>
    <p:sldId id="1472" r:id="rId11"/>
    <p:sldId id="1654" r:id="rId12"/>
    <p:sldId id="1655" r:id="rId13"/>
    <p:sldId id="1470" r:id="rId14"/>
    <p:sldId id="1471" r:id="rId15"/>
    <p:sldId id="1473" r:id="rId16"/>
    <p:sldId id="1657" r:id="rId17"/>
    <p:sldId id="1658" r:id="rId18"/>
    <p:sldId id="1237" r:id="rId19"/>
    <p:sldId id="1483" r:id="rId20"/>
    <p:sldId id="1482" r:id="rId21"/>
    <p:sldId id="283" r:id="rId22"/>
    <p:sldId id="1629" r:id="rId23"/>
    <p:sldId id="1484" r:id="rId24"/>
    <p:sldId id="1487" r:id="rId25"/>
    <p:sldId id="1670" r:id="rId26"/>
    <p:sldId id="1481" r:id="rId27"/>
    <p:sldId id="464" r:id="rId28"/>
    <p:sldId id="1586" r:id="rId29"/>
    <p:sldId id="284" r:id="rId30"/>
    <p:sldId id="298" r:id="rId31"/>
    <p:sldId id="473" r:id="rId32"/>
    <p:sldId id="474" r:id="rId33"/>
    <p:sldId id="475" r:id="rId34"/>
    <p:sldId id="1508" r:id="rId35"/>
    <p:sldId id="1630" r:id="rId36"/>
    <p:sldId id="336" r:id="rId37"/>
    <p:sldId id="1672" r:id="rId38"/>
    <p:sldId id="352" r:id="rId39"/>
    <p:sldId id="1510" r:id="rId40"/>
    <p:sldId id="1495" r:id="rId41"/>
    <p:sldId id="1631" r:id="rId42"/>
    <p:sldId id="1632" r:id="rId43"/>
    <p:sldId id="1633" r:id="rId44"/>
    <p:sldId id="1497" r:id="rId45"/>
    <p:sldId id="1498" r:id="rId46"/>
    <p:sldId id="1499" r:id="rId47"/>
    <p:sldId id="358" r:id="rId48"/>
    <p:sldId id="360" r:id="rId49"/>
    <p:sldId id="717" r:id="rId50"/>
    <p:sldId id="718" r:id="rId51"/>
    <p:sldId id="363" r:id="rId52"/>
    <p:sldId id="1504"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33CC"/>
    <a:srgbClr val="4472C4"/>
    <a:srgbClr val="000000"/>
    <a:srgbClr val="00FFFF"/>
    <a:srgbClr val="9F9FFF"/>
    <a:srgbClr val="00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362" autoAdjust="0"/>
  </p:normalViewPr>
  <p:slideViewPr>
    <p:cSldViewPr snapToGrid="0">
      <p:cViewPr varScale="1">
        <p:scale>
          <a:sx n="50" d="100"/>
          <a:sy n="50" d="100"/>
        </p:scale>
        <p:origin x="1088" y="24"/>
      </p:cViewPr>
      <p:guideLst/>
    </p:cSldViewPr>
  </p:slideViewPr>
  <p:notesTextViewPr>
    <p:cViewPr>
      <p:scale>
        <a:sx n="1" d="1"/>
        <a:sy n="1" d="1"/>
      </p:scale>
      <p:origin x="0" y="0"/>
    </p:cViewPr>
  </p:notesTextViewPr>
  <p:sorterViewPr>
    <p:cViewPr>
      <p:scale>
        <a:sx n="100" d="100"/>
        <a:sy n="100" d="100"/>
      </p:scale>
      <p:origin x="0" y="-92916"/>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4823B2-2D45-4E2C-995A-48C6820536E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576115" y="6448993"/>
            <a:ext cx="615885" cy="400110"/>
          </a:xfrm>
          <a:prstGeom prst="rect">
            <a:avLst/>
          </a:prstGeom>
          <a:noFill/>
        </p:spPr>
        <p:txBody>
          <a:bodyPr wrap="squar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3633" y="125480"/>
            <a:ext cx="2963333" cy="553998"/>
          </a:xfrm>
          <a:prstGeom prst="rect">
            <a:avLst/>
          </a:prstGeom>
        </p:spPr>
        <p:txBody>
          <a:bodyPr wrap="square" lIns="0" tIns="0" rIns="0" bIns="0">
            <a:spAutoFit/>
          </a:bodyPr>
          <a:lstStyle>
            <a:lvl1pPr>
              <a:defRPr sz="4000" b="0" i="0">
                <a:solidFill>
                  <a:schemeClr val="tx1"/>
                </a:solidFill>
                <a:latin typeface="Arial" panose="020B0604020202020204"/>
                <a:cs typeface="Arial" panose="020B0604020202020204"/>
              </a:defRPr>
            </a:lvl1pPr>
          </a:lstStyle>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2400" b="0" i="0">
                <a:solidFill>
                  <a:schemeClr val="bg1"/>
                </a:solidFill>
                <a:latin typeface="Arial" panose="020B0604020202020204"/>
                <a:cs typeface="Arial" panose="020B0604020202020204"/>
              </a:defRPr>
            </a:lvl1pPr>
          </a:lstStyle>
          <a:p>
            <a:pPr marL="17145">
              <a:lnSpc>
                <a:spcPts val="2785"/>
              </a:lnSpc>
            </a:pPr>
            <a:r>
              <a:rPr lang="en-US" spc="-7"/>
              <a:t>Fei-Fei Li </a:t>
            </a:r>
            <a:r>
              <a:rPr lang="en-US"/>
              <a:t>&amp; Justin Johnson &amp; </a:t>
            </a:r>
            <a:r>
              <a:rPr lang="en-US" spc="-7"/>
              <a:t>Serena</a:t>
            </a:r>
            <a:r>
              <a:rPr lang="en-US" spc="-167"/>
              <a:t> </a:t>
            </a:r>
            <a:r>
              <a:rPr lang="en-US" spc="-7"/>
              <a:t>Yeung</a:t>
            </a:r>
            <a:endParaRPr lang="en-US" spc="-7" dirty="0"/>
          </a:p>
        </p:txBody>
      </p:sp>
      <p:sp>
        <p:nvSpPr>
          <p:cNvPr id="5" name="Holder 5"/>
          <p:cNvSpPr>
            <a:spLocks noGrp="1"/>
          </p:cNvSpPr>
          <p:nvPr>
            <p:ph type="dt" sz="half" idx="6"/>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080"/>
              </a:lnSpc>
            </a:pPr>
            <a:r>
              <a:rPr lang="en-US" spc="-7"/>
              <a:t>April 18,</a:t>
            </a:r>
            <a:r>
              <a:rPr lang="en-US" spc="-120"/>
              <a:t> </a:t>
            </a:r>
            <a:r>
              <a:rPr lang="en-US" spc="-7"/>
              <a:t>2017</a:t>
            </a:r>
            <a:endParaRPr lang="en-US" spc="-7" dirty="0"/>
          </a:p>
        </p:txBody>
      </p:sp>
      <p:sp>
        <p:nvSpPr>
          <p:cNvPr id="6" name="Holder 6"/>
          <p:cNvSpPr>
            <a:spLocks noGrp="1"/>
          </p:cNvSpPr>
          <p:nvPr>
            <p:ph type="sldNum" sz="quarter" idx="7"/>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175"/>
              </a:lnSpc>
            </a:pPr>
            <a:r>
              <a:rPr lang="en-US" sz="4000" spc="-9" baseline="1000"/>
              <a:t>Lecture </a:t>
            </a:r>
            <a:r>
              <a:rPr lang="en-US" sz="4000" baseline="1000"/>
              <a:t>5 -</a:t>
            </a:r>
            <a:r>
              <a:rPr lang="en-US" sz="4000" spc="-369" baseline="1000"/>
              <a:t> </a:t>
            </a:r>
            <a:fld id="{81D60167-4931-47E6-BA6A-407CBD079E47}" type="slidenum">
              <a:rPr smtClean="0"/>
            </a:fld>
            <a:endParaRPr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400" b="0" i="0">
                <a:solidFill>
                  <a:schemeClr val="bg1"/>
                </a:solidFill>
                <a:latin typeface="Arial" panose="020B0604020202020204"/>
                <a:cs typeface="Arial" panose="020B0604020202020204"/>
              </a:defRPr>
            </a:lvl1pPr>
          </a:lstStyle>
          <a:p>
            <a:pPr marL="17145">
              <a:lnSpc>
                <a:spcPts val="2785"/>
              </a:lnSpc>
            </a:pPr>
            <a:r>
              <a:rPr lang="en-US" spc="-7"/>
              <a:t>Fei-Fei Li </a:t>
            </a:r>
            <a:r>
              <a:rPr lang="en-US"/>
              <a:t>&amp; Justin Johnson &amp; </a:t>
            </a:r>
            <a:r>
              <a:rPr lang="en-US" spc="-7"/>
              <a:t>Serena</a:t>
            </a:r>
            <a:r>
              <a:rPr lang="en-US" spc="-167"/>
              <a:t> </a:t>
            </a:r>
            <a:r>
              <a:rPr lang="en-US" spc="-7"/>
              <a:t>Yeung</a:t>
            </a:r>
            <a:endParaRPr lang="en-US" spc="-7" dirty="0"/>
          </a:p>
        </p:txBody>
      </p:sp>
      <p:sp>
        <p:nvSpPr>
          <p:cNvPr id="3" name="Holder 3"/>
          <p:cNvSpPr>
            <a:spLocks noGrp="1"/>
          </p:cNvSpPr>
          <p:nvPr>
            <p:ph type="dt" sz="half" idx="6"/>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080"/>
              </a:lnSpc>
            </a:pPr>
            <a:r>
              <a:rPr lang="en-US" spc="-7"/>
              <a:t>April 18,</a:t>
            </a:r>
            <a:r>
              <a:rPr lang="en-US" spc="-120"/>
              <a:t> </a:t>
            </a:r>
            <a:r>
              <a:rPr lang="en-US" spc="-7"/>
              <a:t>2017</a:t>
            </a:r>
            <a:endParaRPr lang="en-US" spc="-7" dirty="0"/>
          </a:p>
        </p:txBody>
      </p:sp>
      <p:sp>
        <p:nvSpPr>
          <p:cNvPr id="4" name="Holder 4"/>
          <p:cNvSpPr>
            <a:spLocks noGrp="1"/>
          </p:cNvSpPr>
          <p:nvPr>
            <p:ph type="sldNum" sz="quarter" idx="7"/>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175"/>
              </a:lnSpc>
            </a:pPr>
            <a:r>
              <a:rPr lang="en-US" sz="4000" spc="-9" baseline="1000"/>
              <a:t>Lecture </a:t>
            </a:r>
            <a:r>
              <a:rPr lang="en-US" sz="4000" baseline="1000"/>
              <a:t>5 -</a:t>
            </a:r>
            <a:r>
              <a:rPr lang="en-US" sz="4000" spc="-369" baseline="1000"/>
              <a:t> </a:t>
            </a:r>
            <a:fld id="{81D60167-4931-47E6-BA6A-407CBD079E47}" type="slidenum">
              <a:rPr smtClean="0"/>
            </a:fld>
            <a:endParaRPr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baseline="0">
                <a:solidFill>
                  <a:schemeClr val="tx1"/>
                </a:solidFill>
                <a:latin typeface="+mn-lt"/>
                <a:ea typeface="+mj-ea"/>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zh-CN" altLang="en-US"/>
              <a:t>单击此处编辑母版标题样式</a:t>
            </a:r>
            <a:endParaRPr lang="en-US" dirty="0"/>
          </a:p>
        </p:txBody>
      </p:sp>
      <p:cxnSp>
        <p:nvCxnSpPr>
          <p:cNvPr id="4" name="直接连接符 3"/>
          <p:cNvCxnSpPr/>
          <p:nvPr/>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12"/>
          <p:cNvSpPr>
            <a:spLocks noGrp="1"/>
          </p:cNvSpPr>
          <p:nvPr>
            <p:ph idx="1" hasCustomPrompt="1"/>
          </p:nvPr>
        </p:nvSpPr>
        <p:spPr bwMode="auto">
          <a:xfrm>
            <a:off x="609600" y="1219200"/>
            <a:ext cx="6324596"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cxnSp>
        <p:nvCxnSpPr>
          <p:cNvPr id="5" name="直接连接符 4"/>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ECEE50-228F-47C4-8969-0B8D76D9D6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21415A-0388-4A1B-BA0D-B3AA93B83FF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431371" y="1118784"/>
            <a:ext cx="11329259"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mn-lt"/>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mn-lt"/>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mn-lt"/>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mn-lt"/>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mn-lt"/>
                <a:cs typeface="Meiryo UI" pitchFamily="34" charset="-128"/>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8" name="제목 7"/>
          <p:cNvSpPr>
            <a:spLocks noGrp="1"/>
          </p:cNvSpPr>
          <p:nvPr>
            <p:ph type="title" hasCustomPrompt="1"/>
          </p:nvPr>
        </p:nvSpPr>
        <p:spPr>
          <a:xfrm>
            <a:off x="393600" y="254688"/>
            <a:ext cx="11433600" cy="654032"/>
          </a:xfrm>
        </p:spPr>
        <p:txBody>
          <a:bodyPr>
            <a:noAutofit/>
          </a:bodyPr>
          <a:lstStyle>
            <a:lvl1pPr algn="l">
              <a:defRPr sz="4000" b="1">
                <a:solidFill>
                  <a:schemeClr val="tx1">
                    <a:lumMod val="85000"/>
                    <a:lumOff val="15000"/>
                  </a:schemeClr>
                </a:solidFill>
                <a:latin typeface="+mn-lt"/>
                <a:cs typeface="Meiryo UI" pitchFamily="34" charset="-128"/>
              </a:defRPr>
            </a:lvl1pPr>
          </a:lstStyle>
          <a:p>
            <a:r>
              <a:rPr lang="en-US" altLang="ko-KR" dirty="0"/>
              <a:t>Title</a:t>
            </a:r>
            <a:endParaRPr lang="ko-KR" altLang="en-US" dirty="0"/>
          </a:p>
        </p:txBody>
      </p:sp>
      <p:sp>
        <p:nvSpPr>
          <p:cNvPr id="11" name="슬라이드 번호 개체 틀 10"/>
          <p:cNvSpPr>
            <a:spLocks noGrp="1"/>
          </p:cNvSpPr>
          <p:nvPr>
            <p:ph type="sldNum" sz="quarter" idx="12"/>
          </p:nvPr>
        </p:nvSpPr>
        <p:spPr>
          <a:xfrm>
            <a:off x="4673600" y="6453337"/>
            <a:ext cx="2844800" cy="365125"/>
          </a:xfrm>
        </p:spPr>
        <p:txBody>
          <a:bodyPr/>
          <a:lstStyle>
            <a:lvl1pPr algn="ctr">
              <a:defRPr sz="1000">
                <a:solidFill>
                  <a:schemeClr val="tx1"/>
                </a:solidFill>
              </a:defRPr>
            </a:lvl1pPr>
          </a:lstStyle>
          <a:p>
            <a:fld id="{4CA1D5AE-3018-49FC-B3E0-A1E0E9567469}" type="slidenum">
              <a:rPr lang="ko-KR" altLang="en-US" smtClean="0"/>
            </a:fld>
            <a:endParaRPr lang="ko-KR"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41.GIF"/><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image" Target="../media/image38.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image" Target="../media/image38.GI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2.GIF"/><Relationship Id="rId1" Type="http://schemas.openxmlformats.org/officeDocument/2006/relationships/image" Target="../media/image50.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5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8.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0" y="2432970"/>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第七讲  卷积神经网络</a:t>
            </a:r>
            <a:r>
              <a:rPr lang="en-US" altLang="zh-CN" sz="6000" dirty="0">
                <a:solidFill>
                  <a:srgbClr val="0000FF"/>
                </a:solidFill>
              </a:rPr>
              <a:t>II</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
        <p:nvSpPr>
          <p:cNvPr id="9" name="标题 1"/>
          <p:cNvSpPr txBox="1"/>
          <p:nvPr/>
        </p:nvSpPr>
        <p:spPr>
          <a:xfrm>
            <a:off x="2590800" y="5218681"/>
            <a:ext cx="7010400" cy="10027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3200" b="1" dirty="0">
                <a:solidFill>
                  <a:srgbClr val="FFFF00"/>
                </a:solidFill>
                <a:latin typeface="微软雅黑" panose="020B0503020204020204" pitchFamily="34" charset="-122"/>
                <a:ea typeface="微软雅黑" panose="020B0503020204020204" pitchFamily="34" charset="-122"/>
              </a:rPr>
              <a:t>北京交通大学  </a:t>
            </a:r>
            <a:r>
              <a:rPr lang="en-US" altLang="zh-CN" sz="3200" b="1" dirty="0">
                <a:solidFill>
                  <a:srgbClr val="FFFF00"/>
                </a:solidFill>
                <a:latin typeface="微软雅黑" panose="020B0503020204020204" pitchFamily="34" charset="-122"/>
                <a:ea typeface="微软雅黑" panose="020B0503020204020204"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深度学习</a:t>
            </a:r>
            <a:r>
              <a:rPr lang="en-US" altLang="zh-CN" sz="3200" b="1" dirty="0">
                <a:solidFill>
                  <a:srgbClr val="FFFF00"/>
                </a:solidFill>
                <a:latin typeface="微软雅黑" panose="020B0503020204020204" pitchFamily="34" charset="-122"/>
                <a:ea typeface="微软雅黑" panose="020B0503020204020204"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课程组</a:t>
            </a:r>
            <a:endParaRPr lang="zh-CN" altLang="en-US" sz="32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5"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卷积层的误差传播</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4872464" y="1050582"/>
                <a:ext cx="6529160" cy="444352"/>
              </a:xfrm>
              <a:prstGeom prst="rect">
                <a:avLst/>
              </a:prstGeom>
              <a:noFill/>
            </p:spPr>
            <p:txBody>
              <a:bodyPr wrap="none" rtlCol="0">
                <a:spAutoFit/>
              </a:bodyPr>
              <a:lstStyle/>
              <a:p>
                <a14:m>
                  <m:oMath xmlns:m="http://schemas.openxmlformats.org/officeDocument/2006/math">
                    <m:sSubSup>
                      <m:sSubSupPr>
                        <m:ctrlPr>
                          <a:rPr lang="en-US" altLang="zh-CN" sz="2200" i="1" smtClean="0">
                            <a:solidFill>
                              <a:srgbClr val="008000"/>
                            </a:solidFill>
                            <a:latin typeface="Cambria Math" panose="02040503050406030204" pitchFamily="18" charset="0"/>
                            <a:ea typeface="微软雅黑" panose="020B0503020204020204" pitchFamily="34" charset="-122"/>
                          </a:rPr>
                        </m:ctrlPr>
                      </m:sSubSupPr>
                      <m:e>
                        <m:r>
                          <a:rPr lang="en-US" altLang="zh-CN" sz="2200" i="1">
                            <a:solidFill>
                              <a:srgbClr val="008000"/>
                            </a:solidFill>
                            <a:latin typeface="Cambria Math" panose="02040503050406030204" pitchFamily="18" charset="0"/>
                            <a:ea typeface="微软雅黑" panose="020B0503020204020204" pitchFamily="34" charset="-122"/>
                          </a:rPr>
                          <m:t>𝑎</m:t>
                        </m:r>
                      </m:e>
                      <m:sub>
                        <m:r>
                          <a:rPr lang="en-US" altLang="zh-CN" sz="2200" b="0" i="1" smtClean="0">
                            <a:solidFill>
                              <a:srgbClr val="008000"/>
                            </a:solidFill>
                            <a:latin typeface="Cambria Math" panose="02040503050406030204" pitchFamily="18" charset="0"/>
                            <a:ea typeface="微软雅黑" panose="020B0503020204020204" pitchFamily="34" charset="-122"/>
                          </a:rPr>
                          <m:t>22</m:t>
                        </m:r>
                      </m:sub>
                      <m:sup>
                        <m:r>
                          <a:rPr lang="en-US" altLang="zh-CN" sz="2200" i="1">
                            <a:solidFill>
                              <a:srgbClr val="008000"/>
                            </a:solidFill>
                            <a:latin typeface="Cambria Math" panose="02040503050406030204" pitchFamily="18" charset="0"/>
                            <a:ea typeface="微软雅黑" panose="020B0503020204020204" pitchFamily="34" charset="-122"/>
                          </a:rPr>
                          <m:t>𝑙</m:t>
                        </m:r>
                        <m:r>
                          <a:rPr lang="en-US" altLang="zh-CN" sz="2200" i="1">
                            <a:solidFill>
                              <a:srgbClr val="008000"/>
                            </a:solidFill>
                            <a:latin typeface="Cambria Math" panose="02040503050406030204" pitchFamily="18" charset="0"/>
                            <a:ea typeface="微软雅黑" panose="020B0503020204020204" pitchFamily="34" charset="-122"/>
                          </a:rPr>
                          <m:t>−</m:t>
                        </m:r>
                        <m:r>
                          <a:rPr lang="en-US" altLang="zh-CN" sz="2200" i="1">
                            <a:solidFill>
                              <a:srgbClr val="008000"/>
                            </a:solidFill>
                            <a:latin typeface="Cambria Math" panose="02040503050406030204" pitchFamily="18" charset="0"/>
                            <a:ea typeface="微软雅黑" panose="020B0503020204020204" pitchFamily="34" charset="-122"/>
                          </a:rPr>
                          <m:t>1</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可以通过</a:t>
                </a:r>
                <a14:m>
                  <m:oMath xmlns:m="http://schemas.openxmlformats.org/officeDocument/2006/math">
                    <m:sSubSup>
                      <m:sSubSupPr>
                        <m:ctrlPr>
                          <a:rPr lang="en-US" altLang="zh-CN" sz="2200" i="1" smtClean="0">
                            <a:solidFill>
                              <a:srgbClr val="008000"/>
                            </a:solidFill>
                            <a:latin typeface="Cambria Math" panose="02040503050406030204" pitchFamily="18" charset="0"/>
                            <a:ea typeface="微软雅黑" panose="020B0503020204020204" pitchFamily="34" charset="-122"/>
                          </a:rPr>
                        </m:ctrlPr>
                      </m:sSubSupPr>
                      <m:e>
                        <m:r>
                          <a:rPr lang="en-US" altLang="zh-CN" sz="2200" b="0" i="1" smtClean="0">
                            <a:solidFill>
                              <a:srgbClr val="008000"/>
                            </a:solidFill>
                            <a:latin typeface="Cambria Math" panose="02040503050406030204" pitchFamily="18" charset="0"/>
                            <a:ea typeface="微软雅黑" panose="020B0503020204020204" pitchFamily="34" charset="-122"/>
                          </a:rPr>
                          <m:t>𝑛𝑒𝑡</m:t>
                        </m:r>
                      </m:e>
                      <m:sub>
                        <m:r>
                          <a:rPr lang="en-US" altLang="zh-CN" sz="2200" b="0" i="1" smtClean="0">
                            <a:solidFill>
                              <a:srgbClr val="008000"/>
                            </a:solidFill>
                            <a:latin typeface="Cambria Math" panose="02040503050406030204" pitchFamily="18" charset="0"/>
                            <a:ea typeface="微软雅黑" panose="020B0503020204020204" pitchFamily="34" charset="-122"/>
                          </a:rPr>
                          <m:t>11</m:t>
                        </m:r>
                      </m:sub>
                      <m:sup>
                        <m:r>
                          <a:rPr lang="en-US" altLang="zh-CN" sz="2200" b="0" i="1" smtClean="0">
                            <a:solidFill>
                              <a:srgbClr val="008000"/>
                            </a:solidFill>
                            <a:latin typeface="Cambria Math" panose="02040503050406030204" pitchFamily="18" charset="0"/>
                            <a:ea typeface="微软雅黑" panose="020B0503020204020204" pitchFamily="34" charset="-122"/>
                          </a:rPr>
                          <m:t>𝑙</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a:t>
                </a:r>
                <a:r>
                  <a:rPr lang="en-US" altLang="zh-CN" sz="2200" dirty="0">
                    <a:solidFill>
                      <a:srgbClr val="008000"/>
                    </a:solidFill>
                    <a:ea typeface="微软雅黑" panose="020B0503020204020204" pitchFamily="34" charset="-122"/>
                  </a:rPr>
                  <a:t> </a:t>
                </a:r>
                <a14:m>
                  <m:oMath xmlns:m="http://schemas.openxmlformats.org/officeDocument/2006/math">
                    <m:sSubSup>
                      <m:sSubSupPr>
                        <m:ctrlPr>
                          <a:rPr lang="en-US" altLang="zh-CN" sz="2200" i="1">
                            <a:solidFill>
                              <a:srgbClr val="008000"/>
                            </a:solidFill>
                            <a:latin typeface="Cambria Math" panose="02040503050406030204" pitchFamily="18" charset="0"/>
                            <a:ea typeface="微软雅黑" panose="020B0503020204020204" pitchFamily="34" charset="-122"/>
                          </a:rPr>
                        </m:ctrlPr>
                      </m:sSubSupPr>
                      <m:e>
                        <m:r>
                          <a:rPr lang="en-US" altLang="zh-CN" sz="2200" i="1">
                            <a:solidFill>
                              <a:srgbClr val="008000"/>
                            </a:solidFill>
                            <a:latin typeface="Cambria Math" panose="02040503050406030204" pitchFamily="18" charset="0"/>
                            <a:ea typeface="微软雅黑" panose="020B0503020204020204" pitchFamily="34" charset="-122"/>
                          </a:rPr>
                          <m:t>𝑛𝑒𝑡</m:t>
                        </m:r>
                      </m:e>
                      <m:sub>
                        <m:r>
                          <a:rPr lang="en-US" altLang="zh-CN" sz="2200" i="1">
                            <a:solidFill>
                              <a:srgbClr val="008000"/>
                            </a:solidFill>
                            <a:latin typeface="Cambria Math" panose="02040503050406030204" pitchFamily="18" charset="0"/>
                            <a:ea typeface="微软雅黑" panose="020B0503020204020204" pitchFamily="34" charset="-122"/>
                          </a:rPr>
                          <m:t>1</m:t>
                        </m:r>
                        <m:r>
                          <a:rPr lang="en-US" altLang="zh-CN" sz="2200" i="1" smtClean="0">
                            <a:solidFill>
                              <a:srgbClr val="008000"/>
                            </a:solidFill>
                            <a:latin typeface="Cambria Math" panose="02040503050406030204" pitchFamily="18" charset="0"/>
                            <a:ea typeface="微软雅黑" panose="020B0503020204020204" pitchFamily="34" charset="-122"/>
                          </a:rPr>
                          <m:t>2</m:t>
                        </m:r>
                      </m:sub>
                      <m:sup>
                        <m:r>
                          <a:rPr lang="en-US" altLang="zh-CN" sz="2200" i="1">
                            <a:solidFill>
                              <a:srgbClr val="008000"/>
                            </a:solidFill>
                            <a:latin typeface="Cambria Math" panose="02040503050406030204" pitchFamily="18" charset="0"/>
                            <a:ea typeface="微软雅黑" panose="020B0503020204020204" pitchFamily="34" charset="-122"/>
                          </a:rPr>
                          <m:t>𝑙</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a:t>
                </a:r>
                <a:r>
                  <a:rPr lang="en-US" altLang="zh-CN" sz="2200" dirty="0">
                    <a:solidFill>
                      <a:srgbClr val="008000"/>
                    </a:solidFill>
                    <a:ea typeface="微软雅黑" panose="020B0503020204020204" pitchFamily="34" charset="-122"/>
                  </a:rPr>
                  <a:t> </a:t>
                </a:r>
                <a14:m>
                  <m:oMath xmlns:m="http://schemas.openxmlformats.org/officeDocument/2006/math">
                    <m:sSubSup>
                      <m:sSubSupPr>
                        <m:ctrlPr>
                          <a:rPr lang="en-US" altLang="zh-CN" sz="2200" i="1">
                            <a:solidFill>
                              <a:srgbClr val="008000"/>
                            </a:solidFill>
                            <a:latin typeface="Cambria Math" panose="02040503050406030204" pitchFamily="18" charset="0"/>
                            <a:ea typeface="微软雅黑" panose="020B0503020204020204" pitchFamily="34" charset="-122"/>
                          </a:rPr>
                        </m:ctrlPr>
                      </m:sSubSupPr>
                      <m:e>
                        <m:r>
                          <a:rPr lang="en-US" altLang="zh-CN" sz="2200" i="1">
                            <a:solidFill>
                              <a:srgbClr val="008000"/>
                            </a:solidFill>
                            <a:latin typeface="Cambria Math" panose="02040503050406030204" pitchFamily="18" charset="0"/>
                            <a:ea typeface="微软雅黑" panose="020B0503020204020204" pitchFamily="34" charset="-122"/>
                          </a:rPr>
                          <m:t>𝑛𝑒𝑡</m:t>
                        </m:r>
                      </m:e>
                      <m:sub>
                        <m:r>
                          <a:rPr lang="en-US" altLang="zh-CN" sz="2200" i="1" smtClean="0">
                            <a:solidFill>
                              <a:srgbClr val="008000"/>
                            </a:solidFill>
                            <a:latin typeface="Cambria Math" panose="02040503050406030204" pitchFamily="18" charset="0"/>
                            <a:ea typeface="微软雅黑" panose="020B0503020204020204" pitchFamily="34" charset="-122"/>
                          </a:rPr>
                          <m:t>2</m:t>
                        </m:r>
                        <m:r>
                          <a:rPr lang="en-US" altLang="zh-CN" sz="2200" i="1">
                            <a:solidFill>
                              <a:srgbClr val="008000"/>
                            </a:solidFill>
                            <a:latin typeface="Cambria Math" panose="02040503050406030204" pitchFamily="18" charset="0"/>
                            <a:ea typeface="微软雅黑" panose="020B0503020204020204" pitchFamily="34" charset="-122"/>
                          </a:rPr>
                          <m:t>1</m:t>
                        </m:r>
                      </m:sub>
                      <m:sup>
                        <m:r>
                          <a:rPr lang="en-US" altLang="zh-CN" sz="2200" i="1">
                            <a:solidFill>
                              <a:srgbClr val="008000"/>
                            </a:solidFill>
                            <a:latin typeface="Cambria Math" panose="02040503050406030204" pitchFamily="18" charset="0"/>
                            <a:ea typeface="微软雅黑" panose="020B0503020204020204" pitchFamily="34" charset="-122"/>
                          </a:rPr>
                          <m:t>𝑙</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a:t>
                </a:r>
                <a:r>
                  <a:rPr lang="en-US" altLang="zh-CN" sz="2200" dirty="0">
                    <a:solidFill>
                      <a:srgbClr val="008000"/>
                    </a:solidFill>
                    <a:ea typeface="微软雅黑" panose="020B0503020204020204" pitchFamily="34" charset="-122"/>
                  </a:rPr>
                  <a:t> </a:t>
                </a:r>
                <a14:m>
                  <m:oMath xmlns:m="http://schemas.openxmlformats.org/officeDocument/2006/math">
                    <m:sSubSup>
                      <m:sSubSupPr>
                        <m:ctrlPr>
                          <a:rPr lang="en-US" altLang="zh-CN" sz="2200" i="1">
                            <a:solidFill>
                              <a:srgbClr val="008000"/>
                            </a:solidFill>
                            <a:latin typeface="Cambria Math" panose="02040503050406030204" pitchFamily="18" charset="0"/>
                            <a:ea typeface="微软雅黑" panose="020B0503020204020204" pitchFamily="34" charset="-122"/>
                          </a:rPr>
                        </m:ctrlPr>
                      </m:sSubSupPr>
                      <m:e>
                        <m:r>
                          <a:rPr lang="en-US" altLang="zh-CN" sz="2200" i="1">
                            <a:solidFill>
                              <a:srgbClr val="008000"/>
                            </a:solidFill>
                            <a:latin typeface="Cambria Math" panose="02040503050406030204" pitchFamily="18" charset="0"/>
                            <a:ea typeface="微软雅黑" panose="020B0503020204020204" pitchFamily="34" charset="-122"/>
                          </a:rPr>
                          <m:t>𝑛𝑒𝑡</m:t>
                        </m:r>
                      </m:e>
                      <m:sub>
                        <m:r>
                          <a:rPr lang="en-US" altLang="zh-CN" sz="2200" i="1" smtClean="0">
                            <a:solidFill>
                              <a:srgbClr val="008000"/>
                            </a:solidFill>
                            <a:latin typeface="Cambria Math" panose="02040503050406030204" pitchFamily="18" charset="0"/>
                            <a:ea typeface="微软雅黑" panose="020B0503020204020204" pitchFamily="34" charset="-122"/>
                          </a:rPr>
                          <m:t>2</m:t>
                        </m:r>
                        <m:r>
                          <a:rPr lang="en-US" altLang="zh-CN" sz="2200" i="1">
                            <a:solidFill>
                              <a:srgbClr val="008000"/>
                            </a:solidFill>
                            <a:latin typeface="Cambria Math" panose="02040503050406030204" pitchFamily="18" charset="0"/>
                            <a:ea typeface="微软雅黑" panose="020B0503020204020204" pitchFamily="34" charset="-122"/>
                          </a:rPr>
                          <m:t>2</m:t>
                        </m:r>
                      </m:sub>
                      <m:sup>
                        <m:r>
                          <a:rPr lang="en-US" altLang="zh-CN" sz="2200" i="1">
                            <a:solidFill>
                              <a:srgbClr val="008000"/>
                            </a:solidFill>
                            <a:latin typeface="Cambria Math" panose="02040503050406030204" pitchFamily="18" charset="0"/>
                            <a:ea typeface="微软雅黑" panose="020B0503020204020204" pitchFamily="34" charset="-122"/>
                          </a:rPr>
                          <m:t>𝑙</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来影响</a:t>
                </a:r>
                <a:r>
                  <a:rPr lang="en-US" altLang="zh-CN" sz="2200" dirty="0">
                    <a:solidFill>
                      <a:srgbClr val="008000"/>
                    </a:solidFill>
                    <a:latin typeface="微软雅黑" panose="020B0503020204020204" pitchFamily="34" charset="-122"/>
                    <a:ea typeface="微软雅黑" panose="020B0503020204020204" pitchFamily="34" charset="-122"/>
                  </a:rPr>
                  <a:t>E</a:t>
                </a:r>
                <a:endParaRPr lang="en-US" altLang="zh-CN" sz="2200" dirty="0">
                  <a:solidFill>
                    <a:srgbClr val="008000"/>
                  </a:solidFill>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872464" y="1050582"/>
                <a:ext cx="6529160" cy="444352"/>
              </a:xfrm>
              <a:prstGeom prst="rect">
                <a:avLst/>
              </a:prstGeom>
              <a:blipFill rotWithShape="1">
                <a:blip r:embed="rId1"/>
                <a:stretch>
                  <a:fillRect l="-2" t="-66" r="-65" b="32"/>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2"/>
          <a:srcRect r="16445"/>
          <a:stretch>
            <a:fillRect/>
          </a:stretch>
        </p:blipFill>
        <p:spPr>
          <a:xfrm>
            <a:off x="278879" y="907968"/>
            <a:ext cx="4293122" cy="698376"/>
          </a:xfrm>
          <a:prstGeom prst="rect">
            <a:avLst/>
          </a:prstGeom>
        </p:spPr>
      </p:pic>
      <p:sp>
        <p:nvSpPr>
          <p:cNvPr id="2" name="文本框 1"/>
          <p:cNvSpPr txBox="1"/>
          <p:nvPr/>
        </p:nvSpPr>
        <p:spPr>
          <a:xfrm>
            <a:off x="822189" y="1813534"/>
            <a:ext cx="466794" cy="430887"/>
          </a:xfrm>
          <a:prstGeom prst="rect">
            <a:avLst/>
          </a:prstGeom>
          <a:noFill/>
        </p:spPr>
        <p:txBody>
          <a:bodyPr wrap="none" rtlCol="0">
            <a:spAutoFit/>
          </a:bodyPr>
          <a:lstStyle/>
          <a:p>
            <a:pPr algn="l"/>
            <a:r>
              <a:rPr lang="zh-CN" altLang="en-US" sz="2200" dirty="0">
                <a:latin typeface="微软雅黑" panose="020B0503020204020204" pitchFamily="34" charset="-122"/>
                <a:ea typeface="微软雅黑" panose="020B0503020204020204" pitchFamily="34" charset="-122"/>
              </a:rPr>
              <a:t>因</a:t>
            </a:r>
            <a:endParaRPr lang="zh-CN" altLang="en-US" sz="2200" dirty="0">
              <a:latin typeface="微软雅黑" panose="020B0503020204020204" pitchFamily="34" charset="-122"/>
              <a:ea typeface="微软雅黑" panose="020B0503020204020204" pitchFamily="34" charset="-122"/>
            </a:endParaRPr>
          </a:p>
        </p:txBody>
      </p:sp>
      <p:sp>
        <p:nvSpPr>
          <p:cNvPr id="4" name="矩形 3"/>
          <p:cNvSpPr/>
          <p:nvPr/>
        </p:nvSpPr>
        <p:spPr>
          <a:xfrm>
            <a:off x="822189" y="3958973"/>
            <a:ext cx="466794"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故</a:t>
            </a:r>
            <a:endParaRPr lang="zh-CN" altLang="en-US" sz="2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335883" y="1739835"/>
            <a:ext cx="6472236" cy="1873542"/>
          </a:xfrm>
          <a:prstGeom prst="rect">
            <a:avLst/>
          </a:prstGeom>
        </p:spPr>
      </p:pic>
      <p:pic>
        <p:nvPicPr>
          <p:cNvPr id="12" name="图片 11"/>
          <p:cNvPicPr>
            <a:picLocks noChangeAspect="1"/>
          </p:cNvPicPr>
          <p:nvPr/>
        </p:nvPicPr>
        <p:blipFill rotWithShape="1">
          <a:blip r:embed="rId4"/>
          <a:srcRect r="35778" b="-11264"/>
          <a:stretch>
            <a:fillRect/>
          </a:stretch>
        </p:blipFill>
        <p:spPr>
          <a:xfrm>
            <a:off x="1321157" y="3857317"/>
            <a:ext cx="5808305" cy="802958"/>
          </a:xfrm>
          <a:prstGeom prst="rect">
            <a:avLst/>
          </a:prstGeom>
        </p:spPr>
      </p:pic>
      <p:pic>
        <p:nvPicPr>
          <p:cNvPr id="13" name="图片 12"/>
          <p:cNvPicPr>
            <a:picLocks noChangeAspect="1"/>
          </p:cNvPicPr>
          <p:nvPr/>
        </p:nvPicPr>
        <p:blipFill>
          <a:blip r:embed="rId5"/>
          <a:stretch>
            <a:fillRect/>
          </a:stretch>
        </p:blipFill>
        <p:spPr>
          <a:xfrm>
            <a:off x="2425440" y="5481697"/>
            <a:ext cx="7561826" cy="721668"/>
          </a:xfrm>
          <a:prstGeom prst="rect">
            <a:avLst/>
          </a:prstGeom>
        </p:spPr>
      </p:pic>
      <p:pic>
        <p:nvPicPr>
          <p:cNvPr id="14" name="图片 13"/>
          <p:cNvPicPr>
            <a:picLocks noChangeAspect="1"/>
          </p:cNvPicPr>
          <p:nvPr/>
        </p:nvPicPr>
        <p:blipFill rotWithShape="1">
          <a:blip r:embed="rId4"/>
          <a:srcRect l="68331" t="-1" b="-9900"/>
          <a:stretch>
            <a:fillRect/>
          </a:stretch>
        </p:blipFill>
        <p:spPr>
          <a:xfrm>
            <a:off x="1804508" y="4694198"/>
            <a:ext cx="2965509" cy="821150"/>
          </a:xfrm>
          <a:prstGeom prst="rect">
            <a:avLst/>
          </a:prstGeom>
        </p:spPr>
      </p:pic>
      <p:sp>
        <p:nvSpPr>
          <p:cNvPr id="15" name="矩形 14"/>
          <p:cNvSpPr/>
          <p:nvPr/>
        </p:nvSpPr>
        <p:spPr>
          <a:xfrm>
            <a:off x="773457" y="4795978"/>
            <a:ext cx="1031051"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又因为</a:t>
            </a:r>
            <a:endParaRPr lang="zh-CN" altLang="en-US" sz="2200" dirty="0">
              <a:latin typeface="微软雅黑" panose="020B0503020204020204" pitchFamily="34" charset="-122"/>
              <a:ea typeface="微软雅黑" panose="020B0503020204020204" pitchFamily="34" charset="-122"/>
            </a:endParaRPr>
          </a:p>
        </p:txBody>
      </p:sp>
      <p:sp>
        <p:nvSpPr>
          <p:cNvPr id="16" name="矩形 15"/>
          <p:cNvSpPr/>
          <p:nvPr/>
        </p:nvSpPr>
        <p:spPr>
          <a:xfrm>
            <a:off x="2297151" y="5576547"/>
            <a:ext cx="7839308" cy="509992"/>
          </a:xfrm>
          <a:prstGeom prst="rect">
            <a:avLst/>
          </a:prstGeom>
          <a:ln w="28575">
            <a:solidFill>
              <a:srgbClr val="FF0000"/>
            </a:solidFill>
          </a:ln>
        </p:spPr>
        <p:txBody>
          <a:bodyPr rtlCol="0" anchor="ctr">
            <a:spAutoFit/>
          </a:bodyPr>
          <a:lstStyle/>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pic>
        <p:nvPicPr>
          <p:cNvPr id="5" name="图片 5"/>
          <p:cNvPicPr>
            <a:picLocks noChangeAspect="1"/>
          </p:cNvPicPr>
          <p:nvPr/>
        </p:nvPicPr>
        <p:blipFill>
          <a:blip r:embed="rId1"/>
          <a:srcRect/>
          <a:stretch>
            <a:fillRect/>
          </a:stretch>
        </p:blipFill>
        <p:spPr bwMode="auto">
          <a:xfrm>
            <a:off x="2655336" y="2854052"/>
            <a:ext cx="6633830" cy="3400376"/>
          </a:xfrm>
          <a:prstGeom prst="rect">
            <a:avLst/>
          </a:prstGeom>
          <a:noFill/>
          <a:ln w="9525">
            <a:noFill/>
            <a:miter lim="800000"/>
            <a:headEnd/>
            <a:tailEnd/>
          </a:ln>
        </p:spPr>
      </p:pic>
      <p:pic>
        <p:nvPicPr>
          <p:cNvPr id="2" name="图片 1"/>
          <p:cNvPicPr>
            <a:picLocks noChangeAspect="1"/>
          </p:cNvPicPr>
          <p:nvPr/>
        </p:nvPicPr>
        <p:blipFill>
          <a:blip r:embed="rId2"/>
          <a:stretch>
            <a:fillRect/>
          </a:stretch>
        </p:blipFill>
        <p:spPr>
          <a:xfrm>
            <a:off x="909988" y="1191729"/>
            <a:ext cx="9012487" cy="1112352"/>
          </a:xfrm>
          <a:prstGeom prst="rect">
            <a:avLst/>
          </a:prstGeom>
        </p:spPr>
      </p:pic>
      <p:sp>
        <p:nvSpPr>
          <p:cNvPr id="7"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卷积层的误差传播</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t="8104" b="54465"/>
          <a:stretch>
            <a:fillRect/>
          </a:stretch>
        </p:blipFill>
        <p:spPr>
          <a:xfrm>
            <a:off x="1209573" y="1773944"/>
            <a:ext cx="9820275" cy="1861073"/>
          </a:xfrm>
          <a:prstGeom prst="rect">
            <a:avLst/>
          </a:prstGeom>
        </p:spPr>
      </p:pic>
      <p:sp>
        <p:nvSpPr>
          <p:cNvPr id="7"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卷积层</a:t>
            </a:r>
            <a:r>
              <a:rPr lang="en-US" altLang="zh-CN" sz="2800" dirty="0">
                <a:solidFill>
                  <a:srgbClr val="0033CC"/>
                </a:solidFill>
                <a:latin typeface="微软雅黑" panose="020B0503020204020204" pitchFamily="34" charset="-122"/>
                <a:ea typeface="微软雅黑" panose="020B0503020204020204" pitchFamily="34" charset="-122"/>
              </a:rPr>
              <a:t>filter</a:t>
            </a:r>
            <a:r>
              <a:rPr lang="zh-CN" altLang="en-US" sz="2800" dirty="0">
                <a:solidFill>
                  <a:srgbClr val="0033CC"/>
                </a:solidFill>
                <a:latin typeface="微软雅黑" panose="020B0503020204020204" pitchFamily="34" charset="-122"/>
                <a:ea typeface="微软雅黑" panose="020B0503020204020204" pitchFamily="34" charset="-122"/>
              </a:rPr>
              <a:t>权重梯度的计算</a:t>
            </a:r>
            <a:endParaRPr lang="zh-CN" altLang="en-US" sz="2800" dirty="0">
              <a:solidFill>
                <a:srgbClr val="0033CC"/>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srcRect t="50259" b="22479"/>
          <a:stretch>
            <a:fillRect/>
          </a:stretch>
        </p:blipFill>
        <p:spPr>
          <a:xfrm>
            <a:off x="1125305" y="3883510"/>
            <a:ext cx="9820275" cy="1355463"/>
          </a:xfrm>
          <a:prstGeom prst="rect">
            <a:avLst/>
          </a:prstGeom>
        </p:spPr>
      </p:pic>
      <p:pic>
        <p:nvPicPr>
          <p:cNvPr id="8" name="图片 7"/>
          <p:cNvPicPr>
            <a:picLocks noChangeAspect="1"/>
          </p:cNvPicPr>
          <p:nvPr/>
        </p:nvPicPr>
        <p:blipFill rotWithShape="1">
          <a:blip r:embed="rId1"/>
          <a:srcRect l="13937" t="83975" r="17268"/>
          <a:stretch>
            <a:fillRect/>
          </a:stretch>
        </p:blipFill>
        <p:spPr>
          <a:xfrm>
            <a:off x="1209573" y="5487466"/>
            <a:ext cx="6755803" cy="796763"/>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777846" y="1029033"/>
                <a:ext cx="7134197" cy="496418"/>
              </a:xfrm>
              <a:prstGeom prst="rect">
                <a:avLst/>
              </a:prstGeom>
              <a:noFill/>
            </p:spPr>
            <p:txBody>
              <a:bodyPr wrap="none" rtlCol="0">
                <a:spAutoFit/>
              </a:bodyPr>
              <a:lstStyle/>
              <a:p>
                <a14:m>
                  <m:oMath xmlns:m="http://schemas.openxmlformats.org/officeDocument/2006/math">
                    <m:r>
                      <a:rPr lang="zh-CN" altLang="en-US" sz="2200" i="1" smtClean="0">
                        <a:solidFill>
                          <a:srgbClr val="008000"/>
                        </a:solidFill>
                        <a:latin typeface="Cambria Math" panose="02040503050406030204" pitchFamily="18" charset="0"/>
                        <a:ea typeface="微软雅黑" panose="020B0503020204020204" pitchFamily="34" charset="-122"/>
                      </a:rPr>
                      <m:t>权重项</m:t>
                    </m:r>
                    <m:sSub>
                      <m:sSubPr>
                        <m:ctrlPr>
                          <a:rPr lang="en-US" altLang="zh-CN" sz="2200" i="1" smtClean="0">
                            <a:solidFill>
                              <a:srgbClr val="008000"/>
                            </a:solidFill>
                            <a:latin typeface="Cambria Math" panose="02040503050406030204" pitchFamily="18" charset="0"/>
                            <a:ea typeface="微软雅黑" panose="020B0503020204020204" pitchFamily="34" charset="-122"/>
                          </a:rPr>
                        </m:ctrlPr>
                      </m:sSubPr>
                      <m:e>
                        <m:r>
                          <a:rPr lang="en-US" altLang="zh-CN" sz="2200" b="0" i="1" smtClean="0">
                            <a:solidFill>
                              <a:srgbClr val="008000"/>
                            </a:solidFill>
                            <a:latin typeface="Cambria Math" panose="02040503050406030204" pitchFamily="18" charset="0"/>
                            <a:ea typeface="微软雅黑" panose="020B0503020204020204" pitchFamily="34" charset="-122"/>
                          </a:rPr>
                          <m:t>𝑤</m:t>
                        </m:r>
                      </m:e>
                      <m:sub>
                        <m:r>
                          <a:rPr lang="en-US" altLang="zh-CN" sz="2200" b="0" i="1" smtClean="0">
                            <a:solidFill>
                              <a:srgbClr val="008000"/>
                            </a:solidFill>
                            <a:latin typeface="Cambria Math" panose="02040503050406030204" pitchFamily="18" charset="0"/>
                            <a:ea typeface="微软雅黑" panose="020B0503020204020204" pitchFamily="34" charset="-122"/>
                          </a:rPr>
                          <m:t>𝑖𝑗</m:t>
                        </m:r>
                      </m:sub>
                    </m:sSub>
                  </m:oMath>
                </a14:m>
                <a:r>
                  <a:rPr lang="zh-CN" altLang="en-US" sz="2200" dirty="0">
                    <a:solidFill>
                      <a:srgbClr val="008000"/>
                    </a:solidFill>
                    <a:latin typeface="微软雅黑" panose="020B0503020204020204" pitchFamily="34" charset="-122"/>
                    <a:ea typeface="微软雅黑" panose="020B0503020204020204" pitchFamily="34" charset="-122"/>
                  </a:rPr>
                  <a:t>可以通过</a:t>
                </a:r>
                <a14:m>
                  <m:oMath xmlns:m="http://schemas.openxmlformats.org/officeDocument/2006/math">
                    <m:sSubSup>
                      <m:sSubSupPr>
                        <m:ctrlPr>
                          <a:rPr lang="en-US" altLang="zh-CN" sz="2200" i="1" smtClean="0">
                            <a:solidFill>
                              <a:srgbClr val="008000"/>
                            </a:solidFill>
                            <a:latin typeface="Cambria Math" panose="02040503050406030204" pitchFamily="18" charset="0"/>
                            <a:ea typeface="微软雅黑" panose="020B0503020204020204" pitchFamily="34" charset="-122"/>
                          </a:rPr>
                        </m:ctrlPr>
                      </m:sSubSupPr>
                      <m:e>
                        <m:r>
                          <a:rPr lang="en-US" altLang="zh-CN" sz="2200" b="0" i="1" smtClean="0">
                            <a:solidFill>
                              <a:srgbClr val="008000"/>
                            </a:solidFill>
                            <a:latin typeface="Cambria Math" panose="02040503050406030204" pitchFamily="18" charset="0"/>
                            <a:ea typeface="微软雅黑" panose="020B0503020204020204" pitchFamily="34" charset="-122"/>
                          </a:rPr>
                          <m:t>𝑛𝑒𝑡</m:t>
                        </m:r>
                      </m:e>
                      <m:sub>
                        <m:r>
                          <a:rPr lang="en-US" altLang="zh-CN" sz="2200" b="0" i="1" smtClean="0">
                            <a:solidFill>
                              <a:srgbClr val="008000"/>
                            </a:solidFill>
                            <a:latin typeface="Cambria Math" panose="02040503050406030204" pitchFamily="18" charset="0"/>
                            <a:ea typeface="微软雅黑" panose="020B0503020204020204" pitchFamily="34" charset="-122"/>
                          </a:rPr>
                          <m:t>𝑖𝑗</m:t>
                        </m:r>
                      </m:sub>
                      <m:sup>
                        <m:r>
                          <a:rPr lang="en-US" altLang="zh-CN" sz="2200" b="0" i="1" smtClean="0">
                            <a:solidFill>
                              <a:srgbClr val="008000"/>
                            </a:solidFill>
                            <a:latin typeface="Cambria Math" panose="02040503050406030204" pitchFamily="18" charset="0"/>
                            <a:ea typeface="微软雅黑" panose="020B0503020204020204" pitchFamily="34" charset="-122"/>
                          </a:rPr>
                          <m:t>𝑙</m:t>
                        </m:r>
                      </m:sup>
                    </m:sSubSup>
                    <m:r>
                      <a:rPr lang="zh-CN" altLang="en-US" sz="2200" i="1">
                        <a:solidFill>
                          <a:srgbClr val="008000"/>
                        </a:solidFill>
                        <a:latin typeface="Cambria Math" panose="02040503050406030204" pitchFamily="18" charset="0"/>
                        <a:ea typeface="微软雅黑" panose="020B0503020204020204" pitchFamily="34" charset="-122"/>
                      </a:rPr>
                      <m:t>影响</m:t>
                    </m:r>
                  </m:oMath>
                </a14:m>
                <a:r>
                  <a:rPr lang="zh-CN" altLang="en-US" sz="2200" dirty="0">
                    <a:solidFill>
                      <a:srgbClr val="008000"/>
                    </a:solidFill>
                    <a:latin typeface="微软雅黑" panose="020B0503020204020204" pitchFamily="34" charset="-122"/>
                    <a:ea typeface="微软雅黑" panose="020B0503020204020204" pitchFamily="34" charset="-122"/>
                  </a:rPr>
                  <a:t>的值进而影响</a:t>
                </a:r>
                <a:r>
                  <a:rPr lang="en-US" altLang="zh-CN" sz="2200" dirty="0">
                    <a:solidFill>
                      <a:srgbClr val="008000"/>
                    </a:solidFill>
                    <a:latin typeface="微软雅黑" panose="020B0503020204020204" pitchFamily="34" charset="-122"/>
                    <a:ea typeface="微软雅黑" panose="020B0503020204020204" pitchFamily="34" charset="-122"/>
                  </a:rPr>
                  <a:t>E</a:t>
                </a:r>
                <a:r>
                  <a:rPr lang="zh-CN" altLang="en-US" sz="2200" dirty="0">
                    <a:solidFill>
                      <a:srgbClr val="008000"/>
                    </a:solidFill>
                    <a:latin typeface="微软雅黑" panose="020B0503020204020204" pitchFamily="34" charset="-122"/>
                    <a:ea typeface="微软雅黑" panose="020B0503020204020204" pitchFamily="34" charset="-122"/>
                  </a:rPr>
                  <a:t>，以</a:t>
                </a:r>
                <a14:m>
                  <m:oMath xmlns:m="http://schemas.openxmlformats.org/officeDocument/2006/math">
                    <m:sSub>
                      <m:sSubPr>
                        <m:ctrlPr>
                          <a:rPr lang="en-US" altLang="zh-CN" sz="2200" i="1">
                            <a:solidFill>
                              <a:srgbClr val="008000"/>
                            </a:solidFill>
                            <a:latin typeface="Cambria Math" panose="02040503050406030204" pitchFamily="18" charset="0"/>
                            <a:ea typeface="微软雅黑" panose="020B0503020204020204" pitchFamily="34" charset="-122"/>
                          </a:rPr>
                        </m:ctrlPr>
                      </m:sSubPr>
                      <m:e>
                        <m:r>
                          <a:rPr lang="en-US" altLang="zh-CN" sz="2200" i="1">
                            <a:solidFill>
                              <a:srgbClr val="008000"/>
                            </a:solidFill>
                            <a:latin typeface="Cambria Math" panose="02040503050406030204" pitchFamily="18" charset="0"/>
                            <a:ea typeface="微软雅黑" panose="020B0503020204020204" pitchFamily="34" charset="-122"/>
                          </a:rPr>
                          <m:t>𝑤</m:t>
                        </m:r>
                      </m:e>
                      <m:sub>
                        <m:r>
                          <a:rPr lang="en-US" altLang="zh-CN" sz="2200" b="0" i="1" smtClean="0">
                            <a:solidFill>
                              <a:srgbClr val="008000"/>
                            </a:solidFill>
                            <a:latin typeface="Cambria Math" panose="02040503050406030204" pitchFamily="18" charset="0"/>
                            <a:ea typeface="微软雅黑" panose="020B0503020204020204" pitchFamily="34" charset="-122"/>
                          </a:rPr>
                          <m:t>11</m:t>
                        </m:r>
                      </m:sub>
                    </m:sSub>
                  </m:oMath>
                </a14:m>
                <a:r>
                  <a:rPr lang="zh-CN" altLang="en-US" sz="2200" dirty="0">
                    <a:solidFill>
                      <a:srgbClr val="008000"/>
                    </a:solidFill>
                    <a:latin typeface="微软雅黑" panose="020B0503020204020204" pitchFamily="34" charset="-122"/>
                    <a:ea typeface="微软雅黑" panose="020B0503020204020204" pitchFamily="34" charset="-122"/>
                  </a:rPr>
                  <a:t>为例</a:t>
                </a:r>
                <a:endParaRPr lang="en-US" altLang="zh-CN" sz="2200" dirty="0">
                  <a:solidFill>
                    <a:srgbClr val="008000"/>
                  </a:solidFill>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777846" y="1029033"/>
                <a:ext cx="7134197" cy="496418"/>
              </a:xfrm>
              <a:prstGeom prst="rect">
                <a:avLst/>
              </a:prstGeom>
              <a:blipFill rotWithShape="1">
                <a:blip r:embed="rId2"/>
                <a:stretch>
                  <a:fillRect l="-8" t="-67" r="8" b="-38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pic>
        <p:nvPicPr>
          <p:cNvPr id="4" name="内容占位符 5"/>
          <p:cNvPicPr>
            <a:picLocks noChangeAspect="1"/>
          </p:cNvPicPr>
          <p:nvPr/>
        </p:nvPicPr>
        <p:blipFill rotWithShape="1">
          <a:blip r:embed="rId1"/>
          <a:srcRect l="1155" t="2045" r="5470" b="3598"/>
          <a:stretch>
            <a:fillRect/>
          </a:stretch>
        </p:blipFill>
        <p:spPr>
          <a:xfrm>
            <a:off x="2944691" y="2472918"/>
            <a:ext cx="6083559" cy="2444621"/>
          </a:xfrm>
          <a:prstGeom prst="rect">
            <a:avLst/>
          </a:prstGeom>
        </p:spPr>
      </p:pic>
      <p:sp>
        <p:nvSpPr>
          <p:cNvPr id="5" name="文本框 6"/>
          <p:cNvSpPr txBox="1">
            <a:spLocks noChangeArrowheads="1"/>
          </p:cNvSpPr>
          <p:nvPr/>
        </p:nvSpPr>
        <p:spPr bwMode="auto">
          <a:xfrm>
            <a:off x="777846" y="1167631"/>
            <a:ext cx="10585450" cy="944939"/>
          </a:xfrm>
          <a:prstGeom prst="rect">
            <a:avLst/>
          </a:prstGeom>
          <a:noFill/>
          <a:ln w="9525">
            <a:noFill/>
            <a:miter lim="800000"/>
          </a:ln>
        </p:spPr>
        <p:txBody>
          <a:bodyPr>
            <a:spAutoFit/>
          </a:bodyPr>
          <a:lstStyle/>
          <a:p>
            <a:pPr eaLnBrk="1" hangingPunct="1">
              <a:lnSpc>
                <a:spcPts val="3500"/>
              </a:lnSpc>
            </a:pPr>
            <a:r>
              <a:rPr lang="zh-CN" altLang="en-US" sz="2200" dirty="0">
                <a:latin typeface="微软雅黑" panose="020B0503020204020204" pitchFamily="34" charset="-122"/>
                <a:ea typeface="微软雅黑" panose="020B0503020204020204" pitchFamily="34" charset="-122"/>
              </a:rPr>
              <a:t>与误差传播类似，相当于</a:t>
            </a:r>
            <a:r>
              <a:rPr lang="en-US" altLang="zh-CN" sz="2200" dirty="0">
                <a:latin typeface="微软雅黑" panose="020B0503020204020204" pitchFamily="34" charset="-122"/>
                <a:ea typeface="微软雅黑" panose="020B0503020204020204" pitchFamily="34" charset="-122"/>
              </a:rPr>
              <a:t>l</a:t>
            </a:r>
            <a:r>
              <a:rPr lang="zh-CN" altLang="en-US" sz="2200" dirty="0">
                <a:latin typeface="微软雅黑" panose="020B0503020204020204" pitchFamily="34" charset="-122"/>
                <a:ea typeface="微软雅黑" panose="020B0503020204020204" pitchFamily="34" charset="-122"/>
              </a:rPr>
              <a:t>层的误差项（</a:t>
            </a:r>
            <a:r>
              <a:rPr lang="en-US" altLang="zh-CN" sz="2200" dirty="0">
                <a:latin typeface="微软雅黑" panose="020B0503020204020204" pitchFamily="34" charset="-122"/>
                <a:ea typeface="微软雅黑" panose="020B0503020204020204" pitchFamily="34" charset="-122"/>
              </a:rPr>
              <a:t>sensitivity map</a:t>
            </a:r>
            <a:r>
              <a:rPr lang="zh-CN" altLang="en-US" sz="2200" dirty="0">
                <a:latin typeface="微软雅黑" panose="020B0503020204020204" pitchFamily="34" charset="-122"/>
                <a:ea typeface="微软雅黑" panose="020B0503020204020204" pitchFamily="34" charset="-122"/>
              </a:rPr>
              <a:t>）与 </a:t>
            </a:r>
            <a:r>
              <a:rPr lang="en-US" altLang="zh-CN" sz="2200" dirty="0">
                <a:latin typeface="微软雅黑" panose="020B0503020204020204" pitchFamily="34" charset="-122"/>
                <a:ea typeface="微软雅黑" panose="020B0503020204020204" pitchFamily="34" charset="-122"/>
              </a:rPr>
              <a:t>l-1</a:t>
            </a:r>
            <a:r>
              <a:rPr lang="zh-CN" altLang="en-US" sz="2200" dirty="0">
                <a:latin typeface="微软雅黑" panose="020B0503020204020204" pitchFamily="34" charset="-122"/>
                <a:ea typeface="微软雅黑" panose="020B0503020204020204" pitchFamily="34" charset="-122"/>
              </a:rPr>
              <a:t>层的输出项做卷积操作，得到卷积核（</a:t>
            </a:r>
            <a:r>
              <a:rPr lang="en-US" altLang="zh-CN" sz="2200" dirty="0">
                <a:latin typeface="微软雅黑" panose="020B0503020204020204" pitchFamily="34" charset="-122"/>
                <a:ea typeface="微软雅黑" panose="020B0503020204020204" pitchFamily="34" charset="-122"/>
              </a:rPr>
              <a:t>filter</a:t>
            </a:r>
            <a:r>
              <a:rPr lang="zh-CN" altLang="en-US" sz="2200" dirty="0">
                <a:latin typeface="微软雅黑" panose="020B0503020204020204" pitchFamily="34" charset="-122"/>
                <a:ea typeface="微软雅黑" panose="020B0503020204020204" pitchFamily="34" charset="-122"/>
              </a:rPr>
              <a:t>）的梯度</a:t>
            </a:r>
            <a:endParaRPr lang="zh-CN" altLang="en-US" sz="2200" dirty="0">
              <a:latin typeface="微软雅黑" panose="020B0503020204020204" pitchFamily="34" charset="-122"/>
              <a:ea typeface="微软雅黑" panose="020B0503020204020204" pitchFamily="34" charset="-122"/>
            </a:endParaRPr>
          </a:p>
        </p:txBody>
      </p:sp>
      <p:sp>
        <p:nvSpPr>
          <p:cNvPr id="8"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卷积层</a:t>
            </a:r>
            <a:r>
              <a:rPr lang="en-US" altLang="zh-CN" sz="2800" dirty="0">
                <a:solidFill>
                  <a:srgbClr val="0033CC"/>
                </a:solidFill>
                <a:latin typeface="微软雅黑" panose="020B0503020204020204" pitchFamily="34" charset="-122"/>
                <a:ea typeface="微软雅黑" panose="020B0503020204020204" pitchFamily="34" charset="-122"/>
              </a:rPr>
              <a:t>filter</a:t>
            </a:r>
            <a:r>
              <a:rPr lang="zh-CN" altLang="en-US" sz="2800" dirty="0">
                <a:solidFill>
                  <a:srgbClr val="0033CC"/>
                </a:solidFill>
                <a:latin typeface="微软雅黑" panose="020B0503020204020204" pitchFamily="34" charset="-122"/>
                <a:ea typeface="微软雅黑" panose="020B0503020204020204" pitchFamily="34" charset="-122"/>
              </a:rPr>
              <a:t>权重梯度的计算</a:t>
            </a:r>
            <a:endParaRPr lang="zh-CN" altLang="en-US" sz="2800" dirty="0">
              <a:solidFill>
                <a:srgbClr val="003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163473" y="4917539"/>
            <a:ext cx="1645993" cy="8465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4" name="内容占位符 2"/>
          <p:cNvSpPr txBox="1"/>
          <p:nvPr/>
        </p:nvSpPr>
        <p:spPr>
          <a:xfrm>
            <a:off x="731106" y="1148457"/>
            <a:ext cx="10945812" cy="50323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en-US" sz="2200" dirty="0">
                <a:latin typeface="微软雅黑" panose="020B0503020204020204" pitchFamily="34" charset="-122"/>
                <a:ea typeface="微软雅黑" panose="020B0503020204020204" pitchFamily="34" charset="-122"/>
              </a:rPr>
              <a:t>大部分池化层没有需要训练的参数，只需要将误差传递。以</a:t>
            </a:r>
            <a:r>
              <a:rPr lang="en-US" altLang="zh-CN" sz="2200" dirty="0">
                <a:latin typeface="微软雅黑" panose="020B0503020204020204" pitchFamily="34" charset="-122"/>
                <a:ea typeface="微软雅黑" panose="020B0503020204020204" pitchFamily="34" charset="-122"/>
              </a:rPr>
              <a:t>Max Pooling</a:t>
            </a:r>
            <a:r>
              <a:rPr lang="zh-CN" altLang="en-US" sz="2200" dirty="0">
                <a:latin typeface="微软雅黑" panose="020B0503020204020204" pitchFamily="34" charset="-122"/>
                <a:ea typeface="微软雅黑" panose="020B0503020204020204" pitchFamily="34" charset="-122"/>
              </a:rPr>
              <a:t>为例</a:t>
            </a:r>
            <a:endParaRPr lang="en-US" altLang="zh-CN" sz="22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2231996" y="2368625"/>
          <a:ext cx="2160240" cy="1872207"/>
        </p:xfrm>
        <a:graphic>
          <a:graphicData uri="http://schemas.openxmlformats.org/drawingml/2006/table">
            <a:tbl>
              <a:tblPr firstRow="1" bandRow="1">
                <a:tableStyleId>{5C22544A-7EE6-4342-B048-85BDC9FD1C3A}</a:tableStyleId>
              </a:tblPr>
              <a:tblGrid>
                <a:gridCol w="720080"/>
                <a:gridCol w="720080"/>
                <a:gridCol w="720080"/>
              </a:tblGrid>
              <a:tr h="624069">
                <a:tc>
                  <a:txBody>
                    <a:bodyPr/>
                    <a:lstStyle/>
                    <a:p>
                      <a:endParaRPr lang="zh-CN"/>
                    </a:p>
                  </a:txBody>
                  <a:tcPr marL="92217" marR="92217" marT="46108" marB="46108">
                    <a:lnB w="19050" cap="flat" cmpd="sng" algn="ctr">
                      <a:solidFill>
                        <a:schemeClr val="bg1"/>
                      </a:solidFill>
                      <a:prstDash val="solid"/>
                      <a:round/>
                      <a:headEnd type="none" w="med" len="med"/>
                      <a:tailEnd type="none" w="med" len="med"/>
                    </a:lnB>
                    <a:blipFill rotWithShape="0">
                      <a:blip r:embed="rId1"/>
                      <a:stretch>
                        <a:fillRect l="-847" t="-971" r="-203390" b="-200971"/>
                      </a:stretch>
                    </a:blipFill>
                  </a:tcPr>
                </a:tc>
                <a:tc>
                  <a:txBody>
                    <a:bodyPr/>
                    <a:lstStyle/>
                    <a:p>
                      <a:endParaRPr lang="zh-CN"/>
                    </a:p>
                  </a:txBody>
                  <a:tcPr marL="92217" marR="92217" marT="46108" marB="46108">
                    <a:lnB w="19050" cap="flat" cmpd="sng" algn="ctr">
                      <a:solidFill>
                        <a:schemeClr val="bg1"/>
                      </a:solidFill>
                      <a:prstDash val="solid"/>
                      <a:round/>
                      <a:headEnd type="none" w="med" len="med"/>
                      <a:tailEnd type="none" w="med" len="med"/>
                    </a:lnB>
                    <a:blipFill rotWithShape="0">
                      <a:blip r:embed="rId1"/>
                      <a:stretch>
                        <a:fillRect l="-100000" t="-971" r="-101681" b="-200971"/>
                      </a:stretch>
                    </a:blipFill>
                  </a:tcPr>
                </a:tc>
                <a:tc>
                  <a:txBody>
                    <a:bodyPr/>
                    <a:lstStyle/>
                    <a:p>
                      <a:endParaRPr lang="zh-CN"/>
                    </a:p>
                  </a:txBody>
                  <a:tcPr marL="92217" marR="92217" marT="46108" marB="46108">
                    <a:lnB w="19050" cap="flat" cmpd="sng" algn="ctr">
                      <a:solidFill>
                        <a:schemeClr val="bg1"/>
                      </a:solidFill>
                      <a:prstDash val="solid"/>
                      <a:round/>
                      <a:headEnd type="none" w="med" len="med"/>
                      <a:tailEnd type="none" w="med" len="med"/>
                    </a:lnB>
                    <a:blipFill rotWithShape="0">
                      <a:blip r:embed="rId1"/>
                      <a:stretch>
                        <a:fillRect l="-201695" t="-971" r="-2542" b="-200971"/>
                      </a:stretch>
                    </a:blipFill>
                  </a:tcPr>
                </a:tc>
              </a:tr>
              <a:tr h="624069">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1"/>
                      <a:stretch>
                        <a:fillRect l="-847" t="-101961" r="-203390" b="-102941"/>
                      </a:stretch>
                    </a:blipFill>
                  </a:tcPr>
                </a:tc>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1"/>
                      <a:stretch>
                        <a:fillRect l="-100000" t="-101961" r="-101681" b="-102941"/>
                      </a:stretch>
                    </a:blipFill>
                  </a:tcPr>
                </a:tc>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1"/>
                      <a:stretch>
                        <a:fillRect l="-201695" t="-101961" r="-2542" b="-102941"/>
                      </a:stretch>
                    </a:blipFill>
                  </a:tcPr>
                </a:tc>
              </a:tr>
              <a:tr h="624069">
                <a:tc>
                  <a:txBody>
                    <a:bodyPr/>
                    <a:lstStyle/>
                    <a:p>
                      <a:endParaRPr lang="zh-CN"/>
                    </a:p>
                  </a:txBody>
                  <a:tcPr marL="92217" marR="92217" marT="46108" marB="46108">
                    <a:blipFill rotWithShape="0">
                      <a:blip r:embed="rId1"/>
                      <a:stretch>
                        <a:fillRect l="-847" t="-200000" r="-203390" b="-1942"/>
                      </a:stretch>
                    </a:blipFill>
                  </a:tcPr>
                </a:tc>
                <a:tc>
                  <a:txBody>
                    <a:bodyPr/>
                    <a:lstStyle/>
                    <a:p>
                      <a:endParaRPr lang="zh-CN"/>
                    </a:p>
                  </a:txBody>
                  <a:tcPr marL="92217" marR="92217" marT="46108" marB="46108">
                    <a:blipFill rotWithShape="0">
                      <a:blip r:embed="rId1"/>
                      <a:stretch>
                        <a:fillRect l="-100000" t="-200000" r="-101681" b="-1942"/>
                      </a:stretch>
                    </a:blipFill>
                  </a:tcPr>
                </a:tc>
                <a:tc>
                  <a:txBody>
                    <a:bodyPr/>
                    <a:lstStyle/>
                    <a:p>
                      <a:endParaRPr lang="zh-CN" dirty="0"/>
                    </a:p>
                  </a:txBody>
                  <a:tcPr marL="92217" marR="92217" marT="46108" marB="46108">
                    <a:blipFill rotWithShape="0">
                      <a:blip r:embed="rId1"/>
                      <a:stretch>
                        <a:fillRect l="-201695" t="-200000" r="-2542" b="-1942"/>
                      </a:stretch>
                    </a:blipFill>
                  </a:tcPr>
                </a:tc>
              </a:tr>
            </a:tbl>
          </a:graphicData>
        </a:graphic>
      </p:graphicFrame>
      <p:graphicFrame>
        <p:nvGraphicFramePr>
          <p:cNvPr id="7" name="表格 6"/>
          <p:cNvGraphicFramePr>
            <a:graphicFrameLocks noGrp="1"/>
          </p:cNvGraphicFramePr>
          <p:nvPr/>
        </p:nvGraphicFramePr>
        <p:xfrm>
          <a:off x="7632398" y="2616027"/>
          <a:ext cx="1440160" cy="1372938"/>
        </p:xfrm>
        <a:graphic>
          <a:graphicData uri="http://schemas.openxmlformats.org/drawingml/2006/table">
            <a:tbl>
              <a:tblPr firstRow="1" bandRow="1">
                <a:tableStyleId>{5C22544A-7EE6-4342-B048-85BDC9FD1C3A}</a:tableStyleId>
              </a:tblPr>
              <a:tblGrid>
                <a:gridCol w="720080"/>
                <a:gridCol w="720080"/>
              </a:tblGrid>
              <a:tr h="688862">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2"/>
                      <a:stretch>
                        <a:fillRect l="-840" t="-885" r="-101681" b="-100885"/>
                      </a:stretch>
                    </a:blipFill>
                  </a:tcPr>
                </a:tc>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2"/>
                      <a:stretch>
                        <a:fillRect l="-101695" t="-885" r="-2542" b="-100885"/>
                      </a:stretch>
                    </a:blipFill>
                  </a:tcPr>
                </a:tc>
              </a:tr>
              <a:tr h="684076">
                <a:tc>
                  <a:txBody>
                    <a:bodyPr/>
                    <a:lstStyle/>
                    <a:p>
                      <a:endParaRPr lang="zh-CN"/>
                    </a:p>
                  </a:txBody>
                  <a:tcPr marL="88801" marR="88801" marT="44401" marB="44401">
                    <a:lnT w="19050" cap="flat" cmpd="sng" algn="ctr">
                      <a:solidFill>
                        <a:schemeClr val="bg1"/>
                      </a:solidFill>
                      <a:prstDash val="solid"/>
                      <a:round/>
                      <a:headEnd type="none" w="med" len="med"/>
                      <a:tailEnd type="none" w="med" len="med"/>
                    </a:lnT>
                    <a:blipFill rotWithShape="0">
                      <a:blip r:embed="rId2"/>
                      <a:stretch>
                        <a:fillRect l="-840" t="-101786" r="-101681" b="-1786"/>
                      </a:stretch>
                    </a:blipFill>
                  </a:tcPr>
                </a:tc>
                <a:tc>
                  <a:txBody>
                    <a:bodyPr/>
                    <a:lstStyle/>
                    <a:p>
                      <a:endParaRPr lang="zh-CN" dirty="0"/>
                    </a:p>
                  </a:txBody>
                  <a:tcPr marL="88801" marR="88801" marT="44401" marB="44401">
                    <a:lnT w="19050" cap="flat" cmpd="sng" algn="ctr">
                      <a:solidFill>
                        <a:schemeClr val="bg1"/>
                      </a:solidFill>
                      <a:prstDash val="solid"/>
                      <a:round/>
                      <a:headEnd type="none" w="med" len="med"/>
                      <a:tailEnd type="none" w="med" len="med"/>
                    </a:lnT>
                    <a:blipFill rotWithShape="0">
                      <a:blip r:embed="rId2"/>
                      <a:stretch>
                        <a:fillRect l="-101695" t="-101786" r="-2542" b="-1786"/>
                      </a:stretch>
                    </a:blipFill>
                  </a:tcPr>
                </a:tc>
              </a:tr>
            </a:tbl>
          </a:graphicData>
        </a:graphic>
      </p:graphicFrame>
      <p:sp>
        <p:nvSpPr>
          <p:cNvPr id="8" name="矩形 7"/>
          <p:cNvSpPr/>
          <p:nvPr/>
        </p:nvSpPr>
        <p:spPr>
          <a:xfrm>
            <a:off x="2231996" y="2368625"/>
            <a:ext cx="1439863" cy="1255539"/>
          </a:xfrm>
          <a:prstGeom prst="rect">
            <a:avLst/>
          </a:prstGeom>
          <a:noFill/>
          <a:ln w="31750">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7632671" y="2615382"/>
            <a:ext cx="699566" cy="670846"/>
          </a:xfrm>
          <a:prstGeom prst="rect">
            <a:avLst/>
          </a:prstGeom>
          <a:noFill/>
          <a:ln w="31750">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cxnSp>
        <p:nvCxnSpPr>
          <p:cNvPr id="10" name="曲线连接符 10"/>
          <p:cNvCxnSpPr>
            <a:stCxn id="8" idx="0"/>
            <a:endCxn id="9" idx="0"/>
          </p:cNvCxnSpPr>
          <p:nvPr/>
        </p:nvCxnSpPr>
        <p:spPr>
          <a:xfrm rot="16200000" flipH="1">
            <a:off x="5343812" y="-23260"/>
            <a:ext cx="246757" cy="5030526"/>
          </a:xfrm>
          <a:prstGeom prst="curvedConnector3">
            <a:avLst>
              <a:gd name="adj1" fmla="val -9264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4"/>
          <p:cNvSpPr txBox="1">
            <a:spLocks noChangeArrowheads="1"/>
          </p:cNvSpPr>
          <p:nvPr/>
        </p:nvSpPr>
        <p:spPr bwMode="auto">
          <a:xfrm>
            <a:off x="2879696" y="1823220"/>
            <a:ext cx="1223963" cy="369887"/>
          </a:xfrm>
          <a:prstGeom prst="rect">
            <a:avLst/>
          </a:prstGeom>
          <a:noFill/>
          <a:ln w="9525">
            <a:noFill/>
            <a:miter lim="800000"/>
          </a:ln>
        </p:spPr>
        <p:txBody>
          <a:bodyPr>
            <a:spAutoFit/>
          </a:bodyPr>
          <a:lstStyle/>
          <a:p>
            <a:pPr eaLnBrk="1" hangingPunct="1"/>
            <a:r>
              <a:rPr lang="en-US" altLang="zh-CN">
                <a:latin typeface="微软雅黑" panose="020B0503020204020204" pitchFamily="34" charset="-122"/>
                <a:ea typeface="微软雅黑" panose="020B0503020204020204" pitchFamily="34" charset="-122"/>
              </a:rPr>
              <a:t>Layer l-1</a:t>
            </a:r>
            <a:endParaRPr lang="zh-CN" altLang="en-US">
              <a:latin typeface="微软雅黑" panose="020B0503020204020204" pitchFamily="34" charset="-122"/>
              <a:ea typeface="微软雅黑" panose="020B0503020204020204" pitchFamily="34" charset="-122"/>
            </a:endParaRPr>
          </a:p>
        </p:txBody>
      </p:sp>
      <p:sp>
        <p:nvSpPr>
          <p:cNvPr id="14" name="文本框 15"/>
          <p:cNvSpPr txBox="1">
            <a:spLocks noChangeArrowheads="1"/>
          </p:cNvSpPr>
          <p:nvPr/>
        </p:nvSpPr>
        <p:spPr bwMode="auto">
          <a:xfrm>
            <a:off x="7906973" y="1898453"/>
            <a:ext cx="1079524" cy="369332"/>
          </a:xfrm>
          <a:prstGeom prst="rect">
            <a:avLst/>
          </a:prstGeom>
          <a:noFill/>
          <a:ln w="9525">
            <a:noFill/>
            <a:miter lim="800000"/>
          </a:ln>
        </p:spPr>
        <p:txBody>
          <a:bodyPr wrap="square">
            <a:spAutoFit/>
          </a:bodyPr>
          <a:lstStyle/>
          <a:p>
            <a:pPr eaLnBrk="1" hangingPunct="1"/>
            <a:r>
              <a:rPr lang="en-US" altLang="zh-CN">
                <a:latin typeface="微软雅黑" panose="020B0503020204020204" pitchFamily="34" charset="-122"/>
                <a:ea typeface="微软雅黑" panose="020B0503020204020204" pitchFamily="34" charset="-122"/>
              </a:rPr>
              <a:t>Layer l</a:t>
            </a:r>
            <a:endParaRPr lang="zh-CN" altLang="en-US">
              <a:latin typeface="微软雅黑" panose="020B0503020204020204" pitchFamily="34" charset="-122"/>
              <a:ea typeface="微软雅黑" panose="020B0503020204020204" pitchFamily="34" charset="-122"/>
            </a:endParaRPr>
          </a:p>
        </p:txBody>
      </p:sp>
      <p:sp>
        <p:nvSpPr>
          <p:cNvPr id="15"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池化层的误差传播</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599861" y="5040572"/>
                <a:ext cx="11208302" cy="847733"/>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也就是说，只有这块区域中最大的值</a:t>
                </a:r>
                <a14:m>
                  <m:oMath xmlns:m="http://schemas.openxmlformats.org/officeDocument/2006/math">
                    <m:sSubSup>
                      <m:sSubSupPr>
                        <m:ctrlPr>
                          <a:rPr lang="en-US" altLang="zh-CN" sz="2200" i="1" smtClean="0">
                            <a:latin typeface="Cambria Math" panose="02040503050406030204" pitchFamily="18" charset="0"/>
                            <a:ea typeface="微软雅黑" panose="020B0503020204020204" pitchFamily="34" charset="-122"/>
                          </a:rPr>
                        </m:ctrlPr>
                      </m:sSubSupPr>
                      <m:e>
                        <m:r>
                          <a:rPr lang="en-US" altLang="zh-CN" sz="2200" b="0" i="1" smtClean="0">
                            <a:latin typeface="Cambria Math" panose="02040503050406030204" pitchFamily="18" charset="0"/>
                            <a:ea typeface="微软雅黑" panose="020B0503020204020204" pitchFamily="34" charset="-122"/>
                          </a:rPr>
                          <m:t>𝑛𝑒𝑡</m:t>
                        </m:r>
                      </m:e>
                      <m:sub>
                        <m:r>
                          <a:rPr lang="en-US" altLang="zh-CN" sz="2200" b="0" i="1" smtClean="0">
                            <a:latin typeface="Cambria Math" panose="02040503050406030204" pitchFamily="18" charset="0"/>
                            <a:ea typeface="微软雅黑" panose="020B0503020204020204" pitchFamily="34" charset="-122"/>
                          </a:rPr>
                          <m:t>𝑖𝑗</m:t>
                        </m:r>
                      </m:sub>
                      <m:sup>
                        <m:r>
                          <a:rPr lang="en-US" altLang="zh-CN" sz="2200" b="0" i="1" smtClean="0">
                            <a:latin typeface="Cambria Math" panose="02040503050406030204" pitchFamily="18" charset="0"/>
                            <a:ea typeface="微软雅黑" panose="020B0503020204020204" pitchFamily="34" charset="-122"/>
                          </a:rPr>
                          <m:t>𝑙</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1</m:t>
                        </m:r>
                      </m:sup>
                    </m:sSubSup>
                  </m:oMath>
                </a14:m>
                <a:r>
                  <a:rPr lang="zh-CN" altLang="en-US" sz="2200" dirty="0">
                    <a:latin typeface="微软雅黑" panose="020B0503020204020204" pitchFamily="34" charset="-122"/>
                    <a:ea typeface="微软雅黑" panose="020B0503020204020204" pitchFamily="34" charset="-122"/>
                  </a:rPr>
                  <a:t>才会对</a:t>
                </a:r>
                <a14:m>
                  <m:oMath xmlns:m="http://schemas.openxmlformats.org/officeDocument/2006/math">
                    <m:sSubSup>
                      <m:sSubSupPr>
                        <m:ctrlPr>
                          <a:rPr lang="en-US" altLang="zh-CN" sz="2200" i="1">
                            <a:latin typeface="Cambria Math" panose="02040503050406030204" pitchFamily="18" charset="0"/>
                            <a:ea typeface="微软雅黑" panose="020B0503020204020204" pitchFamily="34" charset="-122"/>
                          </a:rPr>
                        </m:ctrlPr>
                      </m:sSubSupPr>
                      <m:e>
                        <m:r>
                          <a:rPr lang="en-US" altLang="zh-CN" sz="2200" i="1">
                            <a:latin typeface="Cambria Math" panose="02040503050406030204" pitchFamily="18" charset="0"/>
                            <a:ea typeface="微软雅黑" panose="020B0503020204020204" pitchFamily="34" charset="-122"/>
                          </a:rPr>
                          <m:t>𝑛𝑒𝑡</m:t>
                        </m:r>
                      </m:e>
                      <m:sub>
                        <m:r>
                          <a:rPr lang="en-US" altLang="zh-CN" sz="2200" i="1">
                            <a:latin typeface="Cambria Math" panose="02040503050406030204" pitchFamily="18" charset="0"/>
                            <a:ea typeface="微软雅黑" panose="020B0503020204020204" pitchFamily="34" charset="-122"/>
                          </a:rPr>
                          <m:t>𝑖𝑗</m:t>
                        </m:r>
                      </m:sub>
                      <m:sup>
                        <m:r>
                          <a:rPr lang="en-US" altLang="zh-CN" sz="2200" i="1">
                            <a:latin typeface="Cambria Math" panose="02040503050406030204" pitchFamily="18" charset="0"/>
                            <a:ea typeface="微软雅黑" panose="020B0503020204020204" pitchFamily="34" charset="-122"/>
                          </a:rPr>
                          <m:t>𝑙</m:t>
                        </m:r>
                      </m:sup>
                    </m:sSubSup>
                  </m:oMath>
                </a14:m>
                <a:r>
                  <a:rPr lang="zh-CN" altLang="en-US" sz="2200" dirty="0">
                    <a:latin typeface="微软雅黑" panose="020B0503020204020204" pitchFamily="34" charset="-122"/>
                    <a:ea typeface="微软雅黑" panose="020B0503020204020204" pitchFamily="34" charset="-122"/>
                  </a:rPr>
                  <a:t>产生影响，假设最大值为</a:t>
                </a:r>
                <a14:m>
                  <m:oMath xmlns:m="http://schemas.openxmlformats.org/officeDocument/2006/math">
                    <m:sSubSup>
                      <m:sSubSupPr>
                        <m:ctrlPr>
                          <a:rPr lang="en-US" altLang="zh-CN" sz="2200" i="1">
                            <a:latin typeface="Cambria Math" panose="02040503050406030204" pitchFamily="18" charset="0"/>
                            <a:ea typeface="微软雅黑" panose="020B0503020204020204" pitchFamily="34" charset="-122"/>
                          </a:rPr>
                        </m:ctrlPr>
                      </m:sSubSupPr>
                      <m:e>
                        <m:r>
                          <a:rPr lang="en-US" altLang="zh-CN" sz="2200" i="1">
                            <a:latin typeface="Cambria Math" panose="02040503050406030204" pitchFamily="18" charset="0"/>
                            <a:ea typeface="微软雅黑" panose="020B0503020204020204" pitchFamily="34" charset="-122"/>
                          </a:rPr>
                          <m:t>𝑛𝑒𝑡</m:t>
                        </m:r>
                      </m:e>
                      <m:sub>
                        <m:r>
                          <a:rPr lang="en-US" altLang="zh-CN" sz="2200" i="1" smtClean="0">
                            <a:latin typeface="Cambria Math" panose="02040503050406030204" pitchFamily="18" charset="0"/>
                            <a:ea typeface="微软雅黑" panose="020B0503020204020204" pitchFamily="34" charset="-122"/>
                          </a:rPr>
                          <m:t>1</m:t>
                        </m:r>
                        <m:r>
                          <a:rPr lang="en-US" altLang="zh-CN" sz="2200" i="1">
                            <a:latin typeface="Cambria Math" panose="02040503050406030204" pitchFamily="18" charset="0"/>
                            <a:ea typeface="微软雅黑" panose="020B0503020204020204" pitchFamily="34" charset="-122"/>
                          </a:rPr>
                          <m:t>1</m:t>
                        </m:r>
                      </m:sub>
                      <m:sup>
                        <m:r>
                          <a:rPr lang="en-US" altLang="zh-CN" sz="2200" i="1">
                            <a:latin typeface="Cambria Math" panose="02040503050406030204" pitchFamily="18" charset="0"/>
                            <a:ea typeface="微软雅黑" panose="020B0503020204020204" pitchFamily="34" charset="-122"/>
                          </a:rPr>
                          <m:t>𝑙</m:t>
                        </m:r>
                        <m:r>
                          <a:rPr lang="en-US" altLang="zh-CN" sz="2200" i="1">
                            <a:latin typeface="Cambria Math" panose="02040503050406030204" pitchFamily="18" charset="0"/>
                            <a:ea typeface="微软雅黑" panose="020B0503020204020204" pitchFamily="34" charset="-122"/>
                          </a:rPr>
                          <m:t>−</m:t>
                        </m:r>
                        <m:r>
                          <a:rPr lang="en-US" altLang="zh-CN" sz="2200" i="1">
                            <a:latin typeface="Cambria Math" panose="02040503050406030204" pitchFamily="18" charset="0"/>
                            <a:ea typeface="微软雅黑" panose="020B0503020204020204" pitchFamily="34" charset="-122"/>
                          </a:rPr>
                          <m:t>1</m:t>
                        </m:r>
                      </m:sup>
                    </m:sSubSup>
                  </m:oMath>
                </a14:m>
                <a:r>
                  <a:rPr lang="zh-CN" altLang="en-US" sz="2200" dirty="0">
                    <a:latin typeface="微软雅黑" panose="020B0503020204020204" pitchFamily="34" charset="-122"/>
                    <a:ea typeface="微软雅黑" panose="020B0503020204020204" pitchFamily="34" charset="-122"/>
                  </a:rPr>
                  <a:t>，上式可以写成</a:t>
                </a:r>
                <a:endParaRPr lang="zh-CN" altLang="en-US" sz="22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599861" y="5040572"/>
                <a:ext cx="11208302" cy="847733"/>
              </a:xfrm>
              <a:prstGeom prst="rect">
                <a:avLst/>
              </a:prstGeom>
              <a:blipFill rotWithShape="1">
                <a:blip r:embed="rId3"/>
                <a:stretch>
                  <a:fillRect l="-4" t="-68" r="3" b="69"/>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4658607" y="5713636"/>
            <a:ext cx="2438400" cy="523875"/>
          </a:xfrm>
          <a:prstGeom prst="rect">
            <a:avLst/>
          </a:prstGeom>
        </p:spPr>
      </p:pic>
      <p:pic>
        <p:nvPicPr>
          <p:cNvPr id="12" name="图片 11"/>
          <p:cNvPicPr>
            <a:picLocks noChangeAspect="1"/>
          </p:cNvPicPr>
          <p:nvPr/>
        </p:nvPicPr>
        <p:blipFill>
          <a:blip r:embed="rId5"/>
          <a:stretch>
            <a:fillRect/>
          </a:stretch>
        </p:blipFill>
        <p:spPr>
          <a:xfrm>
            <a:off x="2928597" y="4470678"/>
            <a:ext cx="6057900" cy="466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pic>
        <p:nvPicPr>
          <p:cNvPr id="5" name="图片 5"/>
          <p:cNvPicPr>
            <a:picLocks noChangeAspect="1"/>
          </p:cNvPicPr>
          <p:nvPr/>
        </p:nvPicPr>
        <p:blipFill>
          <a:blip r:embed="rId1"/>
          <a:srcRect/>
          <a:stretch>
            <a:fillRect/>
          </a:stretch>
        </p:blipFill>
        <p:spPr bwMode="auto">
          <a:xfrm>
            <a:off x="7284606" y="2414451"/>
            <a:ext cx="4248150" cy="3173412"/>
          </a:xfrm>
          <a:prstGeom prst="rect">
            <a:avLst/>
          </a:prstGeom>
          <a:noFill/>
          <a:ln w="9525">
            <a:noFill/>
            <a:miter lim="800000"/>
            <a:headEnd/>
            <a:tailEnd/>
          </a:ln>
        </p:spPr>
      </p:pic>
      <p:sp>
        <p:nvSpPr>
          <p:cNvPr id="7"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池化层的误差传播</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07367" y="4103589"/>
            <a:ext cx="6596384" cy="1615827"/>
          </a:xfrm>
          <a:prstGeom prst="rect">
            <a:avLst/>
          </a:prstGeom>
          <a:noFill/>
        </p:spPr>
        <p:txBody>
          <a:bodyPr wrap="square" rtlCol="0">
            <a:spAutoFit/>
          </a:bodyPr>
          <a:lstStyle/>
          <a:p>
            <a:pPr algn="l">
              <a:lnSpc>
                <a:spcPct val="150000"/>
              </a:lnSpc>
            </a:pPr>
            <a:r>
              <a:rPr lang="zh-CN" altLang="en-US" sz="2200" dirty="0">
                <a:solidFill>
                  <a:srgbClr val="C00000"/>
                </a:solidFill>
                <a:latin typeface="微软雅黑" panose="020B0503020204020204" pitchFamily="34" charset="-122"/>
                <a:ea typeface="微软雅黑" panose="020B0503020204020204" pitchFamily="34" charset="-122"/>
              </a:rPr>
              <a:t>规律：对于</a:t>
            </a:r>
            <a:r>
              <a:rPr lang="en-US" altLang="zh-CN" sz="2200" dirty="0">
                <a:solidFill>
                  <a:srgbClr val="C00000"/>
                </a:solidFill>
                <a:latin typeface="微软雅黑" panose="020B0503020204020204" pitchFamily="34" charset="-122"/>
                <a:ea typeface="微软雅黑" panose="020B0503020204020204" pitchFamily="34" charset="-122"/>
              </a:rPr>
              <a:t>max pooling, </a:t>
            </a:r>
            <a:r>
              <a:rPr lang="zh-CN" altLang="en-US" sz="2200" dirty="0">
                <a:solidFill>
                  <a:srgbClr val="C00000"/>
                </a:solidFill>
                <a:latin typeface="微软雅黑" panose="020B0503020204020204" pitchFamily="34" charset="-122"/>
                <a:ea typeface="微软雅黑" panose="020B0503020204020204" pitchFamily="34" charset="-122"/>
              </a:rPr>
              <a:t>下一层的误差项的值会原封不动的传递到上一层对应区块中的最大值所对应的神经元，而其他神经元的误差项的值都是</a:t>
            </a:r>
            <a:r>
              <a:rPr lang="en-US" altLang="zh-CN" sz="2200" dirty="0">
                <a:solidFill>
                  <a:srgbClr val="C00000"/>
                </a:solidFill>
                <a:latin typeface="微软雅黑" panose="020B0503020204020204" pitchFamily="34" charset="-122"/>
                <a:ea typeface="微软雅黑" panose="020B0503020204020204" pitchFamily="34" charset="-122"/>
              </a:rPr>
              <a:t>0</a:t>
            </a:r>
            <a:r>
              <a:rPr lang="zh-CN" altLang="en-US" sz="2200" dirty="0">
                <a:solidFill>
                  <a:srgbClr val="C00000"/>
                </a:solidFill>
                <a:latin typeface="微软雅黑" panose="020B0503020204020204" pitchFamily="34" charset="-122"/>
                <a:ea typeface="微软雅黑" panose="020B0503020204020204" pitchFamily="34" charset="-122"/>
              </a:rPr>
              <a:t>。</a:t>
            </a:r>
            <a:endParaRPr lang="zh-CN" altLang="en-US" sz="2200"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7367" y="1418124"/>
            <a:ext cx="9267974"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可得</a:t>
            </a:r>
            <a:endParaRPr lang="zh-CN" altLang="en-US" sz="2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153020" y="1230310"/>
            <a:ext cx="6747812" cy="790033"/>
          </a:xfrm>
          <a:prstGeom prst="rect">
            <a:avLst/>
          </a:prstGeom>
        </p:spPr>
      </p:pic>
      <p:pic>
        <p:nvPicPr>
          <p:cNvPr id="9" name="图片 8"/>
          <p:cNvPicPr>
            <a:picLocks noChangeAspect="1"/>
          </p:cNvPicPr>
          <p:nvPr/>
        </p:nvPicPr>
        <p:blipFill rotWithShape="1">
          <a:blip r:embed="rId3"/>
          <a:srcRect r="46695"/>
          <a:stretch>
            <a:fillRect/>
          </a:stretch>
        </p:blipFill>
        <p:spPr>
          <a:xfrm>
            <a:off x="407367" y="2208157"/>
            <a:ext cx="5536749" cy="936614"/>
          </a:xfrm>
          <a:prstGeom prst="rect">
            <a:avLst/>
          </a:prstGeom>
        </p:spPr>
      </p:pic>
      <p:pic>
        <p:nvPicPr>
          <p:cNvPr id="10" name="图片 9"/>
          <p:cNvPicPr>
            <a:picLocks noChangeAspect="1"/>
          </p:cNvPicPr>
          <p:nvPr/>
        </p:nvPicPr>
        <p:blipFill rotWithShape="1">
          <a:blip r:embed="rId3"/>
          <a:srcRect l="57726"/>
          <a:stretch>
            <a:fillRect/>
          </a:stretch>
        </p:blipFill>
        <p:spPr>
          <a:xfrm>
            <a:off x="570154" y="3144771"/>
            <a:ext cx="4014815" cy="856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7.2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其它卷积方式</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pic>
        <p:nvPicPr>
          <p:cNvPr id="66562"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027465" y="920731"/>
            <a:ext cx="23241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38664" y="884228"/>
            <a:ext cx="2324100" cy="2544772"/>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49863" y="920731"/>
            <a:ext cx="2324100" cy="2641825"/>
          </a:xfrm>
          <a:prstGeom prst="rect">
            <a:avLst/>
          </a:prstGeom>
          <a:noFill/>
          <a:extLst>
            <a:ext uri="{909E8E84-426E-40DD-AFC4-6F175D3DCCD1}">
              <a14:hiddenFill xmlns:a14="http://schemas.microsoft.com/office/drawing/2010/main">
                <a:solidFill>
                  <a:srgbClr val="FFFFFF"/>
                </a:solidFill>
              </a14:hiddenFill>
            </a:ext>
          </a:extLst>
        </p:spPr>
      </p:pic>
      <p:pic>
        <p:nvPicPr>
          <p:cNvPr id="66568" name="Picture 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21545" y="3727164"/>
            <a:ext cx="2120056"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6570" name="Picture 10"/>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67015" y="3727164"/>
            <a:ext cx="2518370" cy="24669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34672" y="3316538"/>
            <a:ext cx="2720553" cy="369332"/>
          </a:xfrm>
          <a:prstGeom prst="rect">
            <a:avLst/>
          </a:prstGeom>
        </p:spPr>
        <p:txBody>
          <a:bodyPr wrap="none">
            <a:spAutoFit/>
          </a:bodyPr>
          <a:lstStyle/>
          <a:p>
            <a:r>
              <a:rPr lang="en-US" altLang="zh-CN" dirty="0">
                <a:solidFill>
                  <a:srgbClr val="24292E"/>
                </a:solidFill>
                <a:latin typeface="微软雅黑" panose="020B0503020204020204" pitchFamily="34" charset="-122"/>
                <a:ea typeface="微软雅黑" panose="020B0503020204020204" pitchFamily="34" charset="-122"/>
              </a:rPr>
              <a:t>No padding, no strides</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4732846" y="3307985"/>
            <a:ext cx="2153475" cy="646331"/>
          </a:xfrm>
          <a:prstGeom prst="rect">
            <a:avLst/>
          </a:prstGeom>
        </p:spPr>
        <p:txBody>
          <a:bodyPr wrap="none">
            <a:spAutoFit/>
          </a:bodyPr>
          <a:lstStyle/>
          <a:p>
            <a:r>
              <a:rPr lang="en-US" altLang="zh-CN" dirty="0">
                <a:solidFill>
                  <a:srgbClr val="24292E"/>
                </a:solidFill>
                <a:latin typeface="微软雅黑" panose="020B0503020204020204" pitchFamily="34" charset="-122"/>
                <a:ea typeface="微软雅黑" panose="020B0503020204020204" pitchFamily="34" charset="-122"/>
              </a:rPr>
              <a:t>Arbitrary padding</a:t>
            </a:r>
            <a:endParaRPr lang="en-US" altLang="zh-CN" dirty="0">
              <a:solidFill>
                <a:srgbClr val="24292E"/>
              </a:solidFill>
              <a:latin typeface="微软雅黑" panose="020B0503020204020204" pitchFamily="34" charset="-122"/>
              <a:ea typeface="微软雅黑" panose="020B0503020204020204" pitchFamily="34" charset="-122"/>
            </a:endParaRPr>
          </a:p>
          <a:p>
            <a:r>
              <a:rPr lang="en-US" altLang="zh-CN" dirty="0">
                <a:solidFill>
                  <a:srgbClr val="24292E"/>
                </a:solidFill>
                <a:latin typeface="微软雅黑" panose="020B0503020204020204" pitchFamily="34" charset="-122"/>
                <a:ea typeface="微软雅黑" panose="020B0503020204020204" pitchFamily="34" charset="-122"/>
              </a:rPr>
              <a:t>no strides</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7376946" y="3403838"/>
            <a:ext cx="2832763" cy="369332"/>
          </a:xfrm>
          <a:prstGeom prst="rect">
            <a:avLst/>
          </a:prstGeom>
        </p:spPr>
        <p:txBody>
          <a:bodyPr wrap="none">
            <a:spAutoFit/>
          </a:bodyPr>
          <a:lstStyle/>
          <a:p>
            <a:r>
              <a:rPr lang="en-US" altLang="zh-CN" dirty="0">
                <a:solidFill>
                  <a:srgbClr val="24292E"/>
                </a:solidFill>
                <a:latin typeface="微软雅黑" panose="020B0503020204020204" pitchFamily="34" charset="-122"/>
                <a:ea typeface="微软雅黑" panose="020B0503020204020204" pitchFamily="34" charset="-122"/>
              </a:rPr>
              <a:t>Half padding, no strides</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073567" y="6271937"/>
            <a:ext cx="2773452" cy="369332"/>
          </a:xfrm>
          <a:prstGeom prst="rect">
            <a:avLst/>
          </a:prstGeom>
        </p:spPr>
        <p:txBody>
          <a:bodyPr wrap="none">
            <a:spAutoFit/>
          </a:bodyPr>
          <a:lstStyle/>
          <a:p>
            <a:r>
              <a:rPr lang="en-US" altLang="zh-CN" dirty="0">
                <a:solidFill>
                  <a:srgbClr val="24292E"/>
                </a:solidFill>
                <a:latin typeface="微软雅黑" panose="020B0503020204020204" pitchFamily="34" charset="-122"/>
                <a:ea typeface="微软雅黑" panose="020B0503020204020204" pitchFamily="34" charset="-122"/>
              </a:rPr>
              <a:t>Full padding, no strides</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6076679" y="6271937"/>
            <a:ext cx="1946367" cy="369332"/>
          </a:xfrm>
          <a:prstGeom prst="rect">
            <a:avLst/>
          </a:prstGeom>
        </p:spPr>
        <p:txBody>
          <a:bodyPr wrap="none">
            <a:spAutoFit/>
          </a:bodyPr>
          <a:lstStyle/>
          <a:p>
            <a:r>
              <a:rPr lang="en-US" altLang="zh-CN" dirty="0">
                <a:solidFill>
                  <a:srgbClr val="24292E"/>
                </a:solidFill>
                <a:latin typeface="微软雅黑" panose="020B0503020204020204" pitchFamily="34" charset="-122"/>
                <a:ea typeface="微软雅黑" panose="020B0503020204020204" pitchFamily="34" charset="-122"/>
              </a:rPr>
              <a:t>Padding, strides</a:t>
            </a:r>
            <a:endParaRPr lang="zh-CN" altLang="en-US" dirty="0">
              <a:latin typeface="微软雅黑" panose="020B0503020204020204" pitchFamily="34" charset="-122"/>
              <a:ea typeface="微软雅黑" panose="020B0503020204020204" pitchFamily="34" charset="-122"/>
            </a:endParaRPr>
          </a:p>
        </p:txBody>
      </p:sp>
      <p:sp>
        <p:nvSpPr>
          <p:cNvPr id="14"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普通卷积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6" y="1057192"/>
            <a:ext cx="10668483" cy="1887696"/>
          </a:xfrm>
          <a:prstGeom prst="rect">
            <a:avLst/>
          </a:prstGeom>
        </p:spPr>
        <p:txBody>
          <a:bodyPr wrap="square">
            <a:spAutoFit/>
          </a:bodyPr>
          <a:lstStyle/>
          <a:p>
            <a:pPr algn="just">
              <a:lnSpc>
                <a:spcPts val="3500"/>
              </a:lnSpc>
            </a:pPr>
            <a:r>
              <a:rPr lang="zh-CN" altLang="en-US" sz="2200" dirty="0">
                <a:solidFill>
                  <a:srgbClr val="0033CC"/>
                </a:solidFill>
                <a:latin typeface="微软雅黑" panose="020B0503020204020204" pitchFamily="34" charset="-122"/>
                <a:ea typeface="微软雅黑" panose="020B0503020204020204" pitchFamily="34" charset="-122"/>
              </a:rPr>
              <a:t>通过卷积操作可以实现高维特征到低维特征的转换</a:t>
            </a:r>
            <a:r>
              <a:rPr lang="zh-CN" altLang="en-US" sz="2200" dirty="0">
                <a:latin typeface="微软雅黑" panose="020B0503020204020204" pitchFamily="34" charset="-122"/>
                <a:ea typeface="微软雅黑" panose="020B0503020204020204" pitchFamily="34" charset="-122"/>
              </a:rPr>
              <a:t>。比如在一维卷积中，一个</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维的输入特征，经过一个大小为</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的卷积核，其输出为</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维特征。如果设置步长大于</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，可以进一步降低输出特征的维数。但在一些任务中，</a:t>
            </a:r>
            <a:r>
              <a:rPr lang="zh-CN" altLang="en-US" sz="2200" dirty="0">
                <a:solidFill>
                  <a:srgbClr val="008000"/>
                </a:solidFill>
                <a:latin typeface="微软雅黑" panose="020B0503020204020204" pitchFamily="34" charset="-122"/>
                <a:ea typeface="微软雅黑" panose="020B0503020204020204" pitchFamily="34" charset="-122"/>
              </a:rPr>
              <a:t>需要将低维特征映射到高维特征，并且依然希望通过卷积操作来实现</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转置卷积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777846" y="3102657"/>
                <a:ext cx="10668483" cy="3240631"/>
              </a:xfrm>
              <a:prstGeom prst="rect">
                <a:avLst/>
              </a:prstGeom>
              <a:noFill/>
            </p:spPr>
            <p:txBody>
              <a:bodyPr wrap="square" rtlCol="0">
                <a:spAutoFit/>
              </a:bodyPr>
              <a:lstStyle/>
              <a:p>
                <a:pPr algn="just"/>
                <a:r>
                  <a:rPr lang="zh-CN" altLang="en-US" sz="2200" dirty="0">
                    <a:latin typeface="微软雅黑" panose="020B0503020204020204" pitchFamily="34" charset="-122"/>
                    <a:ea typeface="微软雅黑" panose="020B0503020204020204" pitchFamily="34" charset="-122"/>
                  </a:rPr>
                  <a:t>假设有一个高维向量为</a:t>
                </a:r>
                <a14:m>
                  <m:oMath xmlns:m="http://schemas.openxmlformats.org/officeDocument/2006/math">
                    <m:r>
                      <a:rPr lang="en-US" altLang="zh-CN" sz="2200">
                        <a:latin typeface="Cambria Math" panose="02040503050406030204" pitchFamily="18" charset="0"/>
                        <a:ea typeface="微软雅黑" panose="020B0503020204020204" pitchFamily="34" charset="-122"/>
                      </a:rPr>
                      <m:t> </m:t>
                    </m:r>
                    <m:r>
                      <a:rPr lang="en-US" altLang="zh-CN" sz="2200" b="1" i="1">
                        <a:latin typeface="Cambria Math" panose="02040503050406030204" pitchFamily="18" charset="0"/>
                        <a:ea typeface="微软雅黑" panose="020B0503020204020204" pitchFamily="34" charset="-122"/>
                      </a:rPr>
                      <m:t>𝒙</m:t>
                    </m:r>
                    <m:r>
                      <a:rPr lang="en-US" altLang="zh-CN" sz="2200">
                        <a:latin typeface="Cambria Math" panose="02040503050406030204" pitchFamily="18" charset="0"/>
                        <a:ea typeface="微软雅黑" panose="020B0503020204020204" pitchFamily="34" charset="-122"/>
                      </a:rPr>
                      <m:t>∈</m:t>
                    </m:r>
                    <m:sSup>
                      <m:sSupPr>
                        <m:ctrlPr>
                          <a:rPr lang="en-US" altLang="zh-CN" sz="2200" i="1">
                            <a:latin typeface="Cambria Math" panose="02040503050406030204" pitchFamily="18" charset="0"/>
                            <a:ea typeface="微软雅黑" panose="020B0503020204020204" pitchFamily="34" charset="-122"/>
                          </a:rPr>
                        </m:ctrlPr>
                      </m:sSupPr>
                      <m:e>
                        <m:r>
                          <a:rPr lang="en-US" altLang="zh-CN" sz="2200">
                            <a:latin typeface="Cambria Math" panose="02040503050406030204" pitchFamily="18" charset="0"/>
                            <a:ea typeface="微软雅黑" panose="020B0503020204020204" pitchFamily="34" charset="-122"/>
                          </a:rPr>
                          <m:t>ℝ</m:t>
                        </m:r>
                      </m:e>
                      <m:sup>
                        <m:r>
                          <a:rPr lang="en-US" altLang="zh-CN" sz="2200">
                            <a:latin typeface="Cambria Math" panose="02040503050406030204" pitchFamily="18" charset="0"/>
                            <a:ea typeface="微软雅黑" panose="020B0503020204020204" pitchFamily="34" charset="-122"/>
                          </a:rPr>
                          <m:t>𝑑</m:t>
                        </m:r>
                      </m:sup>
                    </m:sSup>
                  </m:oMath>
                </a14:m>
                <a:r>
                  <a:rPr lang="zh-CN" altLang="en-US" sz="2200" dirty="0">
                    <a:latin typeface="微软雅黑" panose="020B0503020204020204" pitchFamily="34" charset="-122"/>
                    <a:ea typeface="微软雅黑" panose="020B0503020204020204" pitchFamily="34" charset="-122"/>
                  </a:rPr>
                  <a:t>和一个低维向量为 </a:t>
                </a:r>
                <a14:m>
                  <m:oMath xmlns:m="http://schemas.openxmlformats.org/officeDocument/2006/math">
                    <m:r>
                      <a:rPr lang="en-US" altLang="zh-CN" sz="2200" b="1" i="1">
                        <a:latin typeface="Cambria Math" panose="02040503050406030204" pitchFamily="18" charset="0"/>
                        <a:ea typeface="微软雅黑" panose="020B0503020204020204" pitchFamily="34" charset="-122"/>
                      </a:rPr>
                      <m:t>𝒛</m:t>
                    </m:r>
                    <m:r>
                      <a:rPr lang="en-US" altLang="zh-CN" sz="2200">
                        <a:latin typeface="Cambria Math" panose="02040503050406030204" pitchFamily="18" charset="0"/>
                        <a:ea typeface="微软雅黑" panose="020B0503020204020204" pitchFamily="34" charset="-122"/>
                      </a:rPr>
                      <m:t>∈</m:t>
                    </m:r>
                    <m:sSup>
                      <m:sSupPr>
                        <m:ctrlPr>
                          <a:rPr lang="en-US" altLang="zh-CN" sz="2200" i="1">
                            <a:latin typeface="Cambria Math" panose="02040503050406030204" pitchFamily="18" charset="0"/>
                            <a:ea typeface="微软雅黑" panose="020B0503020204020204" pitchFamily="34" charset="-122"/>
                          </a:rPr>
                        </m:ctrlPr>
                      </m:sSupPr>
                      <m:e>
                        <m:r>
                          <a:rPr lang="en-US" altLang="zh-CN" sz="2200">
                            <a:latin typeface="Cambria Math" panose="02040503050406030204" pitchFamily="18" charset="0"/>
                            <a:ea typeface="微软雅黑" panose="020B0503020204020204" pitchFamily="34" charset="-122"/>
                          </a:rPr>
                          <m:t>ℝ</m:t>
                        </m:r>
                      </m:e>
                      <m:sup>
                        <m:r>
                          <a:rPr lang="en-US" altLang="zh-CN" sz="2200">
                            <a:latin typeface="Cambria Math" panose="02040503050406030204" pitchFamily="18" charset="0"/>
                            <a:ea typeface="微软雅黑" panose="020B0503020204020204" pitchFamily="34" charset="-122"/>
                          </a:rPr>
                          <m:t>𝑝</m:t>
                        </m:r>
                      </m:sup>
                    </m:sSup>
                    <m:r>
                      <a:rPr lang="en-US" altLang="zh-CN" sz="2200">
                        <a:latin typeface="Cambria Math" panose="02040503050406030204" pitchFamily="18" charset="0"/>
                        <a:ea typeface="微软雅黑" panose="020B0503020204020204" pitchFamily="34" charset="-122"/>
                      </a:rPr>
                      <m:t>,</m:t>
                    </m:r>
                    <m:r>
                      <a:rPr lang="en-US" altLang="zh-CN" sz="2200">
                        <a:latin typeface="Cambria Math" panose="02040503050406030204" pitchFamily="18" charset="0"/>
                        <a:ea typeface="微软雅黑" panose="020B0503020204020204" pitchFamily="34" charset="-122"/>
                      </a:rPr>
                      <m:t>𝑝</m:t>
                    </m:r>
                    <m:r>
                      <a:rPr lang="en-US" altLang="zh-CN" sz="2200">
                        <a:latin typeface="Cambria Math" panose="02040503050406030204" pitchFamily="18" charset="0"/>
                        <a:ea typeface="微软雅黑" panose="020B0503020204020204" pitchFamily="34" charset="-122"/>
                      </a:rPr>
                      <m:t>&lt;</m:t>
                    </m:r>
                    <m:r>
                      <a:rPr lang="en-US" altLang="zh-CN" sz="2200">
                        <a:latin typeface="Cambria Math" panose="02040503050406030204" pitchFamily="18" charset="0"/>
                        <a:ea typeface="微软雅黑" panose="020B0503020204020204" pitchFamily="34" charset="-122"/>
                      </a:rPr>
                      <m:t>𝑑</m:t>
                    </m:r>
                    <m:r>
                      <a:rPr lang="en-US" altLang="zh-CN" sz="2200">
                        <a:latin typeface="Cambria Math" panose="02040503050406030204" pitchFamily="18" charset="0"/>
                        <a:ea typeface="微软雅黑" panose="020B0503020204020204" pitchFamily="34" charset="-122"/>
                      </a:rPr>
                      <m:t>.</m:t>
                    </m:r>
                  </m:oMath>
                </a14:m>
                <a:r>
                  <a:rPr lang="zh-CN" altLang="en-US" sz="2200" dirty="0">
                    <a:latin typeface="微软雅黑" panose="020B0503020204020204" pitchFamily="34" charset="-122"/>
                    <a:ea typeface="微软雅黑" panose="020B0503020204020204" pitchFamily="34" charset="-122"/>
                  </a:rPr>
                  <a:t> 如果用仿射变换（</a:t>
                </a:r>
                <a:r>
                  <a:rPr lang="en-US" altLang="zh-CN" sz="2200" dirty="0">
                    <a:latin typeface="微软雅黑" panose="020B0503020204020204" pitchFamily="34" charset="-122"/>
                    <a:ea typeface="微软雅黑" panose="020B0503020204020204" pitchFamily="34" charset="-122"/>
                  </a:rPr>
                  <a:t>Affine Transformation</a:t>
                </a:r>
                <a:r>
                  <a:rPr lang="zh-CN" altLang="en-US" sz="2200" dirty="0">
                    <a:latin typeface="微软雅黑" panose="020B0503020204020204" pitchFamily="34" charset="-122"/>
                    <a:ea typeface="微软雅黑" panose="020B0503020204020204" pitchFamily="34" charset="-122"/>
                  </a:rPr>
                  <a:t>）来实现高维到低维的映射，</a:t>
                </a:r>
                <a:endParaRPr lang="en-US" altLang="zh-CN" sz="2200" dirty="0">
                  <a:latin typeface="微软雅黑" panose="020B0503020204020204" pitchFamily="34" charset="-122"/>
                  <a:ea typeface="微软雅黑" panose="020B0503020204020204" pitchFamily="34" charset="-122"/>
                </a:endParaRPr>
              </a:p>
              <a:p>
                <a:pPr algn="r">
                  <a:lnSpc>
                    <a:spcPct val="200000"/>
                  </a:lnSpc>
                  <a:spcAft>
                    <a:spcPts val="300"/>
                  </a:spcAft>
                </a:pPr>
                <a14:m>
                  <m:oMath xmlns:m="http://schemas.openxmlformats.org/officeDocument/2006/math">
                    <m:r>
                      <a:rPr lang="en-US" altLang="zh-CN" sz="2200">
                        <a:latin typeface="Cambria Math" panose="02040503050406030204" pitchFamily="18" charset="0"/>
                        <a:ea typeface="微软雅黑" panose="020B0503020204020204" pitchFamily="34" charset="-122"/>
                      </a:rPr>
                      <m:t>𝒛</m:t>
                    </m:r>
                    <m:r>
                      <a:rPr lang="en-US" altLang="zh-CN" sz="2200">
                        <a:latin typeface="Cambria Math" panose="02040503050406030204" pitchFamily="18" charset="0"/>
                        <a:ea typeface="微软雅黑" panose="020B0503020204020204" pitchFamily="34" charset="-122"/>
                      </a:rPr>
                      <m:t>=</m:t>
                    </m:r>
                    <m:r>
                      <a:rPr lang="en-US" altLang="zh-CN" sz="2200">
                        <a:latin typeface="Cambria Math" panose="02040503050406030204" pitchFamily="18" charset="0"/>
                        <a:ea typeface="微软雅黑" panose="020B0503020204020204" pitchFamily="34" charset="-122"/>
                      </a:rPr>
                      <m:t>𝑾𝒙</m:t>
                    </m:r>
                    <m:r>
                      <a:rPr lang="en-US" altLang="zh-CN" sz="2200" smtClean="0">
                        <a:latin typeface="Cambria Math" panose="02040503050406030204" pitchFamily="18" charset="0"/>
                        <a:ea typeface="微软雅黑" panose="020B0503020204020204" pitchFamily="34" charset="-122"/>
                      </a:rPr>
                      <m:t>,</m:t>
                    </m:r>
                  </m:oMath>
                </a14:m>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a:t>
                </a:r>
                <a:endParaRPr lang="en-US" altLang="zh-CN" sz="2200" dirty="0">
                  <a:latin typeface="微软雅黑" panose="020B0503020204020204" pitchFamily="34" charset="-122"/>
                  <a:ea typeface="微软雅黑" panose="020B0503020204020204" pitchFamily="34" charset="-122"/>
                </a:endParaRPr>
              </a:p>
              <a:p>
                <a:pPr algn="just"/>
                <a:r>
                  <a:rPr lang="zh-CN" altLang="en-US" sz="22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200" b="1" i="1">
                        <a:latin typeface="Cambria Math" panose="02040503050406030204" pitchFamily="18" charset="0"/>
                        <a:ea typeface="微软雅黑" panose="020B0503020204020204" pitchFamily="34" charset="-122"/>
                      </a:rPr>
                      <m:t>𝑾</m:t>
                    </m:r>
                    <m:r>
                      <a:rPr lang="en-US" altLang="zh-CN" sz="2200">
                        <a:latin typeface="Cambria Math" panose="02040503050406030204" pitchFamily="18" charset="0"/>
                        <a:ea typeface="微软雅黑" panose="020B0503020204020204" pitchFamily="34" charset="-122"/>
                      </a:rPr>
                      <m:t>∈</m:t>
                    </m:r>
                    <m:sSup>
                      <m:sSupPr>
                        <m:ctrlPr>
                          <a:rPr lang="en-US" altLang="zh-CN" sz="2200" i="1">
                            <a:latin typeface="Cambria Math" panose="02040503050406030204" pitchFamily="18" charset="0"/>
                            <a:ea typeface="微软雅黑" panose="020B0503020204020204" pitchFamily="34" charset="-122"/>
                          </a:rPr>
                        </m:ctrlPr>
                      </m:sSupPr>
                      <m:e>
                        <m:r>
                          <a:rPr lang="en-US" altLang="zh-CN" sz="2200">
                            <a:latin typeface="Cambria Math" panose="02040503050406030204" pitchFamily="18" charset="0"/>
                            <a:ea typeface="微软雅黑" panose="020B0503020204020204" pitchFamily="34" charset="-122"/>
                          </a:rPr>
                          <m:t>ℝ</m:t>
                        </m:r>
                      </m:e>
                      <m:sup>
                        <m:r>
                          <a:rPr lang="en-US" altLang="zh-CN" sz="2200">
                            <a:latin typeface="Cambria Math" panose="02040503050406030204" pitchFamily="18" charset="0"/>
                            <a:ea typeface="微软雅黑" panose="020B0503020204020204" pitchFamily="34" charset="-122"/>
                          </a:rPr>
                          <m:t>𝑝</m:t>
                        </m:r>
                        <m:r>
                          <a:rPr lang="en-US" altLang="zh-CN" sz="2200">
                            <a:latin typeface="Cambria Math" panose="02040503050406030204" pitchFamily="18" charset="0"/>
                            <a:ea typeface="微软雅黑" panose="020B0503020204020204" pitchFamily="34" charset="-122"/>
                          </a:rPr>
                          <m:t>×</m:t>
                        </m:r>
                        <m:r>
                          <a:rPr lang="en-US" altLang="zh-CN" sz="2200">
                            <a:latin typeface="Cambria Math" panose="02040503050406030204" pitchFamily="18" charset="0"/>
                            <a:ea typeface="微软雅黑" panose="020B0503020204020204" pitchFamily="34" charset="-122"/>
                          </a:rPr>
                          <m:t>𝑑</m:t>
                        </m:r>
                      </m:sup>
                    </m:sSup>
                  </m:oMath>
                </a14:m>
                <a:r>
                  <a:rPr lang="zh-CN" altLang="en-US" sz="2200" dirty="0">
                    <a:latin typeface="微软雅黑" panose="020B0503020204020204" pitchFamily="34" charset="-122"/>
                    <a:ea typeface="微软雅黑" panose="020B0503020204020204" pitchFamily="34" charset="-122"/>
                  </a:rPr>
                  <a:t>为转换矩阵。我们可以很容易地通过转置</a:t>
                </a:r>
                <a14:m>
                  <m:oMath xmlns:m="http://schemas.openxmlformats.org/officeDocument/2006/math">
                    <m:r>
                      <a:rPr lang="en-US" altLang="zh-CN" sz="2200">
                        <a:latin typeface="Cambria Math" panose="02040503050406030204" pitchFamily="18" charset="0"/>
                        <a:ea typeface="微软雅黑" panose="020B0503020204020204" pitchFamily="34" charset="-122"/>
                      </a:rPr>
                      <m:t>𝑾</m:t>
                    </m:r>
                  </m:oMath>
                </a14:m>
                <a:r>
                  <a:rPr lang="zh-CN" altLang="en-US" sz="2200" dirty="0">
                    <a:latin typeface="微软雅黑" panose="020B0503020204020204" pitchFamily="34" charset="-122"/>
                    <a:ea typeface="微软雅黑" panose="020B0503020204020204" pitchFamily="34" charset="-122"/>
                  </a:rPr>
                  <a:t>来实现低维到高维的反向映射，即</a:t>
                </a:r>
                <a:endParaRPr lang="en-US" altLang="zh-CN" sz="2200" dirty="0">
                  <a:latin typeface="微软雅黑" panose="020B0503020204020204" pitchFamily="34" charset="-122"/>
                  <a:ea typeface="微软雅黑" panose="020B0503020204020204" pitchFamily="34" charset="-122"/>
                </a:endParaRPr>
              </a:p>
              <a:p>
                <a:pPr algn="r">
                  <a:lnSpc>
                    <a:spcPct val="200000"/>
                  </a:lnSpc>
                  <a:spcAft>
                    <a:spcPts val="300"/>
                  </a:spcAft>
                </a:pPr>
                <a14:m>
                  <m:oMath xmlns:m="http://schemas.openxmlformats.org/officeDocument/2006/math">
                    <m:r>
                      <a:rPr lang="en-US" altLang="zh-CN" sz="2200">
                        <a:latin typeface="Cambria Math" panose="02040503050406030204" pitchFamily="18" charset="0"/>
                        <a:ea typeface="微软雅黑" panose="020B0503020204020204" pitchFamily="34" charset="-122"/>
                      </a:rPr>
                      <m:t>𝒙</m:t>
                    </m:r>
                    <m:r>
                      <a:rPr lang="en-US" altLang="zh-CN" sz="2200">
                        <a:latin typeface="Cambria Math" panose="02040503050406030204" pitchFamily="18" charset="0"/>
                        <a:ea typeface="微软雅黑" panose="020B0503020204020204" pitchFamily="34" charset="-122"/>
                      </a:rPr>
                      <m:t>=</m:t>
                    </m:r>
                    <m:sSup>
                      <m:sSupPr>
                        <m:ctrlPr>
                          <a:rPr lang="en-US" altLang="zh-CN" sz="2200" i="1">
                            <a:latin typeface="Cambria Math" panose="02040503050406030204" pitchFamily="18" charset="0"/>
                            <a:ea typeface="微软雅黑" panose="020B0503020204020204" pitchFamily="34" charset="-122"/>
                          </a:rPr>
                        </m:ctrlPr>
                      </m:sSupPr>
                      <m:e>
                        <m:r>
                          <a:rPr lang="en-US" altLang="zh-CN" sz="2200">
                            <a:latin typeface="Cambria Math" panose="02040503050406030204" pitchFamily="18" charset="0"/>
                            <a:ea typeface="微软雅黑" panose="020B0503020204020204" pitchFamily="34" charset="-122"/>
                          </a:rPr>
                          <m:t>𝑾</m:t>
                        </m:r>
                      </m:e>
                      <m:sup>
                        <m:r>
                          <a:rPr lang="en-US" altLang="zh-CN" sz="2200">
                            <a:latin typeface="Cambria Math" panose="02040503050406030204" pitchFamily="18" charset="0"/>
                            <a:ea typeface="微软雅黑" panose="020B0503020204020204" pitchFamily="34" charset="-122"/>
                          </a:rPr>
                          <m:t>𝑻</m:t>
                        </m:r>
                      </m:sup>
                    </m:sSup>
                    <m:r>
                      <a:rPr lang="en-US" altLang="zh-CN" sz="2200">
                        <a:latin typeface="Cambria Math" panose="02040503050406030204" pitchFamily="18" charset="0"/>
                        <a:ea typeface="微软雅黑" panose="020B0503020204020204" pitchFamily="34" charset="-122"/>
                      </a:rPr>
                      <m:t>𝒛</m:t>
                    </m:r>
                    <m:r>
                      <a:rPr lang="en-US" altLang="zh-CN" sz="2200">
                        <a:latin typeface="Cambria Math" panose="02040503050406030204" pitchFamily="18" charset="0"/>
                        <a:ea typeface="微软雅黑" panose="020B0503020204020204" pitchFamily="34" charset="-122"/>
                      </a:rPr>
                      <m:t>.</m:t>
                    </m:r>
                  </m:oMath>
                </a14:m>
                <a:r>
                  <a:rPr lang="en-US" altLang="zh-CN" sz="2200" dirty="0">
                    <a:latin typeface="微软雅黑" panose="020B0503020204020204" pitchFamily="34" charset="-122"/>
                    <a:ea typeface="微软雅黑" panose="020B0503020204020204" pitchFamily="34" charset="-122"/>
                  </a:rPr>
                  <a:t>                                                           (2)</a:t>
                </a:r>
                <a:endParaRPr lang="en-US" altLang="zh-CN" sz="2200" dirty="0">
                  <a:latin typeface="微软雅黑" panose="020B0503020204020204" pitchFamily="34" charset="-122"/>
                  <a:ea typeface="微软雅黑" panose="020B0503020204020204" pitchFamily="34" charset="-122"/>
                </a:endParaRPr>
              </a:p>
              <a:p>
                <a:pPr algn="just"/>
                <a:r>
                  <a:rPr lang="zh-CN" altLang="en-US" sz="2200" dirty="0">
                    <a:latin typeface="微软雅黑" panose="020B0503020204020204" pitchFamily="34" charset="-122"/>
                    <a:ea typeface="微软雅黑" panose="020B0503020204020204" pitchFamily="34" charset="-122"/>
                  </a:rPr>
                  <a:t>需要说明的是，公式</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和公式</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并不是逆运算，两个映射只是形式上的转置关系。</a:t>
                </a:r>
                <a:endParaRPr lang="zh-CN" altLang="en-US" sz="22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777846" y="3102657"/>
                <a:ext cx="10668483" cy="3240631"/>
              </a:xfrm>
              <a:prstGeom prst="rect">
                <a:avLst/>
              </a:prstGeom>
              <a:blipFill rotWithShape="1">
                <a:blip r:embed="rId1"/>
                <a:stretch>
                  <a:fillRect l="-6" t="-1" r="4" b="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5"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转置卷积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777846" y="1331416"/>
                <a:ext cx="10636018" cy="5035225"/>
              </a:xfrm>
              <a:prstGeom prst="rect">
                <a:avLst/>
              </a:prstGeom>
              <a:noFill/>
            </p:spPr>
            <p:txBody>
              <a:bodyPr wrap="square" rtlCol="0">
                <a:spAutoFit/>
              </a:bodyPr>
              <a:lstStyle/>
              <a:p>
                <a:pPr algn="just">
                  <a:lnSpc>
                    <a:spcPct val="130000"/>
                  </a:lnSpc>
                </a:pPr>
                <a:r>
                  <a:rPr lang="zh-CN" altLang="en-US" sz="2200" dirty="0">
                    <a:latin typeface="微软雅黑" panose="020B0503020204020204" pitchFamily="34" charset="-122"/>
                    <a:ea typeface="微软雅黑" panose="020B0503020204020204" pitchFamily="34" charset="-122"/>
                  </a:rPr>
                  <a:t>卷积操作也可以写为仿射变换的形式。假设一个</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维向量</a:t>
                </a:r>
                <a14:m>
                  <m:oMath xmlns:m="http://schemas.openxmlformats.org/officeDocument/2006/math">
                    <m:r>
                      <a:rPr lang="en-US" altLang="zh-CN" sz="2200">
                        <a:latin typeface="Cambria Math" panose="02040503050406030204" pitchFamily="18" charset="0"/>
                        <a:ea typeface="微软雅黑" panose="020B0503020204020204" pitchFamily="34" charset="-122"/>
                      </a:rPr>
                      <m:t>𝒙</m:t>
                    </m:r>
                  </m:oMath>
                </a14:m>
                <a:r>
                  <a:rPr lang="zh-CN" altLang="en-US" sz="2200" dirty="0">
                    <a:latin typeface="微软雅黑" panose="020B0503020204020204" pitchFamily="34" charset="-122"/>
                    <a:ea typeface="微软雅黑" panose="020B0503020204020204" pitchFamily="34" charset="-122"/>
                  </a:rPr>
                  <a:t>，经过大小为</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的卷积核</a:t>
                </a:r>
                <a14:m>
                  <m:oMath xmlns:m="http://schemas.openxmlformats.org/officeDocument/2006/math">
                    <m:r>
                      <a:rPr lang="zh-CN" altLang="en-US" sz="2200">
                        <a:latin typeface="Cambria Math" panose="02040503050406030204" pitchFamily="18" charset="0"/>
                        <a:ea typeface="微软雅黑" panose="020B0503020204020204" pitchFamily="34" charset="-122"/>
                      </a:rPr>
                      <m:t>𝝎</m:t>
                    </m:r>
                    <m:r>
                      <a:rPr lang="en-US" altLang="zh-CN" sz="2200">
                        <a:latin typeface="Cambria Math" panose="02040503050406030204" pitchFamily="18" charset="0"/>
                        <a:ea typeface="微软雅黑" panose="020B0503020204020204" pitchFamily="34" charset="-122"/>
                      </a:rPr>
                      <m:t>=</m:t>
                    </m:r>
                    <m:sSup>
                      <m:sSupPr>
                        <m:ctrlPr>
                          <a:rPr lang="en-US" altLang="zh-CN" sz="2200" i="1">
                            <a:latin typeface="Cambria Math" panose="02040503050406030204" pitchFamily="18" charset="0"/>
                            <a:ea typeface="微软雅黑" panose="020B0503020204020204" pitchFamily="34" charset="-122"/>
                          </a:rPr>
                        </m:ctrlPr>
                      </m:sSupPr>
                      <m:e>
                        <m:r>
                          <a:rPr lang="en-US" altLang="zh-CN" sz="2200">
                            <a:latin typeface="Cambria Math" panose="02040503050406030204" pitchFamily="18" charset="0"/>
                            <a:ea typeface="微软雅黑" panose="020B0503020204020204" pitchFamily="34" charset="-122"/>
                          </a:rPr>
                          <m:t>[</m:t>
                        </m:r>
                        <m:sSub>
                          <m:sSubPr>
                            <m:ctrlPr>
                              <a:rPr lang="en-US" altLang="zh-CN" sz="2200" i="1">
                                <a:latin typeface="Cambria Math" panose="02040503050406030204" pitchFamily="18" charset="0"/>
                                <a:ea typeface="微软雅黑" panose="020B0503020204020204" pitchFamily="34" charset="-122"/>
                              </a:rPr>
                            </m:ctrlPr>
                          </m:sSubPr>
                          <m:e>
                            <m:r>
                              <a:rPr lang="zh-CN" altLang="en-US" sz="2200">
                                <a:latin typeface="Cambria Math" panose="02040503050406030204" pitchFamily="18" charset="0"/>
                                <a:ea typeface="微软雅黑" panose="020B0503020204020204" pitchFamily="34" charset="-122"/>
                              </a:rPr>
                              <m:t>𝜔</m:t>
                            </m:r>
                          </m:e>
                          <m:sub>
                            <m:r>
                              <a:rPr lang="en-US" altLang="zh-CN" sz="2200">
                                <a:latin typeface="Cambria Math" panose="02040503050406030204" pitchFamily="18" charset="0"/>
                                <a:ea typeface="微软雅黑" panose="020B0503020204020204" pitchFamily="34" charset="-122"/>
                              </a:rPr>
                              <m:t>1</m:t>
                            </m:r>
                          </m:sub>
                        </m:sSub>
                        <m:r>
                          <a:rPr lang="en-US" altLang="zh-CN" sz="2200">
                            <a:latin typeface="Cambria Math" panose="02040503050406030204" pitchFamily="18" charset="0"/>
                            <a:ea typeface="微软雅黑" panose="020B0503020204020204" pitchFamily="34" charset="-122"/>
                          </a:rPr>
                          <m:t>,</m:t>
                        </m:r>
                        <m:sSub>
                          <m:sSubPr>
                            <m:ctrlPr>
                              <a:rPr lang="en-US" altLang="zh-CN" sz="2200" i="1">
                                <a:latin typeface="Cambria Math" panose="02040503050406030204" pitchFamily="18" charset="0"/>
                                <a:ea typeface="微软雅黑" panose="020B0503020204020204" pitchFamily="34" charset="-122"/>
                              </a:rPr>
                            </m:ctrlPr>
                          </m:sSubPr>
                          <m:e>
                            <m:r>
                              <a:rPr lang="zh-CN" altLang="en-US" sz="2200">
                                <a:latin typeface="Cambria Math" panose="02040503050406030204" pitchFamily="18" charset="0"/>
                                <a:ea typeface="微软雅黑" panose="020B0503020204020204" pitchFamily="34" charset="-122"/>
                              </a:rPr>
                              <m:t>𝜔</m:t>
                            </m:r>
                          </m:e>
                          <m:sub>
                            <m:r>
                              <a:rPr lang="en-US" altLang="zh-CN" sz="2200">
                                <a:latin typeface="Cambria Math" panose="02040503050406030204" pitchFamily="18" charset="0"/>
                                <a:ea typeface="微软雅黑" panose="020B0503020204020204" pitchFamily="34" charset="-122"/>
                              </a:rPr>
                              <m:t>2</m:t>
                            </m:r>
                          </m:sub>
                        </m:sSub>
                        <m:r>
                          <a:rPr lang="en-US" altLang="zh-CN" sz="2200">
                            <a:latin typeface="Cambria Math" panose="02040503050406030204" pitchFamily="18" charset="0"/>
                            <a:ea typeface="微软雅黑" panose="020B0503020204020204" pitchFamily="34" charset="-122"/>
                          </a:rPr>
                          <m:t>,</m:t>
                        </m:r>
                        <m:sSub>
                          <m:sSubPr>
                            <m:ctrlPr>
                              <a:rPr lang="en-US" altLang="zh-CN" sz="2200" i="1">
                                <a:latin typeface="Cambria Math" panose="02040503050406030204" pitchFamily="18" charset="0"/>
                                <a:ea typeface="微软雅黑" panose="020B0503020204020204" pitchFamily="34" charset="-122"/>
                              </a:rPr>
                            </m:ctrlPr>
                          </m:sSubPr>
                          <m:e>
                            <m:r>
                              <a:rPr lang="zh-CN" altLang="en-US" sz="2200">
                                <a:latin typeface="Cambria Math" panose="02040503050406030204" pitchFamily="18" charset="0"/>
                                <a:ea typeface="微软雅黑" panose="020B0503020204020204" pitchFamily="34" charset="-122"/>
                              </a:rPr>
                              <m:t>𝜔</m:t>
                            </m:r>
                          </m:e>
                          <m:sub>
                            <m:r>
                              <a:rPr lang="en-US" altLang="zh-CN" sz="2200">
                                <a:latin typeface="Cambria Math" panose="02040503050406030204" pitchFamily="18" charset="0"/>
                                <a:ea typeface="微软雅黑" panose="020B0503020204020204" pitchFamily="34" charset="-122"/>
                              </a:rPr>
                              <m:t>3</m:t>
                            </m:r>
                          </m:sub>
                        </m:sSub>
                        <m:r>
                          <a:rPr lang="en-US" altLang="zh-CN" sz="2200">
                            <a:latin typeface="Cambria Math" panose="02040503050406030204" pitchFamily="18" charset="0"/>
                            <a:ea typeface="微软雅黑" panose="020B0503020204020204" pitchFamily="34" charset="-122"/>
                          </a:rPr>
                          <m:t>]</m:t>
                        </m:r>
                      </m:e>
                      <m:sup>
                        <m:r>
                          <a:rPr lang="en-US" altLang="zh-CN" sz="2200">
                            <a:latin typeface="Cambria Math" panose="02040503050406030204" pitchFamily="18" charset="0"/>
                            <a:ea typeface="微软雅黑" panose="020B0503020204020204" pitchFamily="34" charset="-122"/>
                          </a:rPr>
                          <m:t>𝑇</m:t>
                        </m:r>
                      </m:sup>
                    </m:sSup>
                  </m:oMath>
                </a14:m>
                <a:r>
                  <a:rPr lang="zh-CN" altLang="en-US" sz="2200" dirty="0">
                    <a:latin typeface="微软雅黑" panose="020B0503020204020204" pitchFamily="34" charset="-122"/>
                    <a:ea typeface="微软雅黑" panose="020B0503020204020204" pitchFamily="34" charset="-122"/>
                  </a:rPr>
                  <a:t>进行卷积，得到</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维向量</a:t>
                </a:r>
                <a14:m>
                  <m:oMath xmlns:m="http://schemas.openxmlformats.org/officeDocument/2006/math">
                    <m:r>
                      <a:rPr lang="zh-CN" altLang="en-US" sz="2200">
                        <a:latin typeface="Cambria Math" panose="02040503050406030204" pitchFamily="18" charset="0"/>
                        <a:ea typeface="微软雅黑" panose="020B0503020204020204" pitchFamily="34" charset="-122"/>
                      </a:rPr>
                      <m:t>𝔃</m:t>
                    </m:r>
                  </m:oMath>
                </a14:m>
                <a:r>
                  <a:rPr lang="zh-CN" altLang="en-US" sz="2200" dirty="0">
                    <a:latin typeface="微软雅黑" panose="020B0503020204020204" pitchFamily="34" charset="-122"/>
                    <a:ea typeface="微软雅黑" panose="020B0503020204020204" pitchFamily="34" charset="-122"/>
                  </a:rPr>
                  <a:t>。卷积操作可以写为</a:t>
                </a:r>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r>
                  <a:rPr lang="zh-CN" altLang="en-US" sz="22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𝑪</m:t>
                    </m:r>
                  </m:oMath>
                </a14:m>
                <a:r>
                  <a:rPr lang="zh-CN" altLang="en-US" sz="2200" dirty="0">
                    <a:latin typeface="微软雅黑" panose="020B0503020204020204" pitchFamily="34" charset="-122"/>
                    <a:ea typeface="微软雅黑" panose="020B0503020204020204" pitchFamily="34" charset="-122"/>
                  </a:rPr>
                  <a:t>是一个稀疏矩阵，其非零元素来自于卷积核</a:t>
                </a:r>
                <a14:m>
                  <m:oMath xmlns:m="http://schemas.openxmlformats.org/officeDocument/2006/math">
                    <m:r>
                      <a:rPr lang="zh-CN" altLang="en-US" sz="2200">
                        <a:latin typeface="Cambria Math" panose="02040503050406030204" pitchFamily="18" charset="0"/>
                        <a:ea typeface="微软雅黑" panose="020B0503020204020204" pitchFamily="34" charset="-122"/>
                      </a:rPr>
                      <m:t>𝝎</m:t>
                    </m:r>
                  </m:oMath>
                </a14:m>
                <a:r>
                  <a:rPr lang="zh-CN" altLang="en-US" sz="2200" dirty="0">
                    <a:latin typeface="微软雅黑" panose="020B0503020204020204" pitchFamily="34" charset="-122"/>
                    <a:ea typeface="微软雅黑" panose="020B0503020204020204" pitchFamily="34" charset="-122"/>
                  </a:rPr>
                  <a:t>中的元素。</a:t>
                </a:r>
                <a:endParaRPr lang="zh-CN" altLang="en-US" sz="22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777846" y="1331416"/>
                <a:ext cx="10636018" cy="5035225"/>
              </a:xfrm>
              <a:prstGeom prst="rect">
                <a:avLst/>
              </a:prstGeom>
              <a:blipFill rotWithShape="1">
                <a:blip r:embed="rId1"/>
                <a:stretch>
                  <a:fillRect l="-6" t="-9" r="4" b="3"/>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2"/>
          <a:srcRect r="37478"/>
          <a:stretch>
            <a:fillRect/>
          </a:stretch>
        </p:blipFill>
        <p:spPr>
          <a:xfrm>
            <a:off x="3448049" y="2429411"/>
            <a:ext cx="4532457" cy="30770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1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7.1 </a:t>
            </a:r>
            <a:r>
              <a:rPr lang="zh-CN" altLang="en-US" sz="3200" dirty="0">
                <a:solidFill>
                  <a:srgbClr val="000000"/>
                </a:solidFill>
                <a:latin typeface="微软雅黑" panose="020B0503020204020204" pitchFamily="34" charset="-122"/>
                <a:ea typeface="微软雅黑" panose="020B0503020204020204" pitchFamily="34" charset="-122"/>
              </a:rPr>
              <a:t>参数学习</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7.2 </a:t>
            </a:r>
            <a:r>
              <a:rPr lang="zh-CN" altLang="en-US" sz="3200" dirty="0">
                <a:solidFill>
                  <a:srgbClr val="000000"/>
                </a:solidFill>
                <a:latin typeface="微软雅黑" panose="020B0503020204020204" pitchFamily="34" charset="-122"/>
                <a:ea typeface="微软雅黑" panose="020B0503020204020204" pitchFamily="34" charset="-122"/>
              </a:rPr>
              <a:t>其他卷积方式：转置、空洞</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7.3 </a:t>
            </a:r>
            <a:r>
              <a:rPr lang="zh-CN" altLang="en-US" sz="3200" dirty="0">
                <a:solidFill>
                  <a:srgbClr val="000000"/>
                </a:solidFill>
                <a:latin typeface="微软雅黑" panose="020B0503020204020204" pitchFamily="34" charset="-122"/>
                <a:ea typeface="微软雅黑" panose="020B0503020204020204" pitchFamily="34" charset="-122"/>
              </a:rPr>
              <a:t>典型网络简介：</a:t>
            </a:r>
            <a:endParaRPr lang="en-US" altLang="zh-CN" sz="3200" dirty="0">
              <a:solidFill>
                <a:srgbClr val="000000"/>
              </a:solidFill>
              <a:latin typeface="微软雅黑" panose="020B0503020204020204" pitchFamily="34" charset="-122"/>
              <a:ea typeface="微软雅黑" panose="020B0503020204020204" pitchFamily="34" charset="-122"/>
            </a:endParaRPr>
          </a:p>
          <a:p>
            <a:pPr marL="1151890" lvl="2" indent="-457200">
              <a:lnSpc>
                <a:spcPct val="150000"/>
              </a:lnSpc>
              <a:buFont typeface="Wingdings" panose="05000000000000000000" pitchFamily="2" charset="2"/>
              <a:buChar char="Ø"/>
            </a:pPr>
            <a:r>
              <a:rPr lang="en-US" altLang="zh-CN" sz="3200" dirty="0" err="1">
                <a:solidFill>
                  <a:srgbClr val="000000"/>
                </a:solidFill>
                <a:latin typeface="微软雅黑" panose="020B0503020204020204" pitchFamily="34" charset="-122"/>
                <a:ea typeface="微软雅黑" panose="020B0503020204020204" pitchFamily="34" charset="-122"/>
              </a:rPr>
              <a:t>LeNet</a:t>
            </a:r>
            <a:endParaRPr lang="en-US" altLang="zh-CN" sz="3200" dirty="0">
              <a:solidFill>
                <a:srgbClr val="000000"/>
              </a:solidFill>
              <a:latin typeface="微软雅黑" panose="020B0503020204020204" pitchFamily="34" charset="-122"/>
              <a:ea typeface="微软雅黑" panose="020B0503020204020204" pitchFamily="34" charset="-122"/>
            </a:endParaRPr>
          </a:p>
          <a:p>
            <a:pPr marL="1151890" lvl="2" indent="-457200">
              <a:lnSpc>
                <a:spcPct val="150000"/>
              </a:lnSpc>
              <a:buFont typeface="Wingdings" panose="05000000000000000000" pitchFamily="2" charset="2"/>
              <a:buChar char="Ø"/>
            </a:pPr>
            <a:r>
              <a:rPr lang="en-US" altLang="zh-CN" sz="3200" dirty="0" err="1">
                <a:solidFill>
                  <a:srgbClr val="000000"/>
                </a:solidFill>
                <a:latin typeface="微软雅黑" panose="020B0503020204020204" pitchFamily="34" charset="-122"/>
                <a:ea typeface="微软雅黑" panose="020B0503020204020204" pitchFamily="34" charset="-122"/>
              </a:rPr>
              <a:t>AlexNet</a:t>
            </a:r>
            <a:endParaRPr lang="en-US" altLang="zh-CN" sz="3200" dirty="0">
              <a:solidFill>
                <a:srgbClr val="000000"/>
              </a:solidFill>
              <a:latin typeface="微软雅黑" panose="020B0503020204020204" pitchFamily="34" charset="-122"/>
              <a:ea typeface="微软雅黑" panose="020B0503020204020204" pitchFamily="34" charset="-122"/>
            </a:endParaRPr>
          </a:p>
          <a:p>
            <a:pPr marL="1151890" lvl="2" indent="-457200">
              <a:lnSpc>
                <a:spcPct val="150000"/>
              </a:lnSpc>
              <a:buFont typeface="Wingdings" panose="05000000000000000000" pitchFamily="2" charset="2"/>
              <a:buChar char="Ø"/>
            </a:pPr>
            <a:r>
              <a:rPr lang="en-US" altLang="zh-CN" sz="3200" dirty="0">
                <a:solidFill>
                  <a:srgbClr val="000000"/>
                </a:solidFill>
                <a:latin typeface="微软雅黑" panose="020B0503020204020204" pitchFamily="34" charset="-122"/>
                <a:ea typeface="微软雅黑" panose="020B0503020204020204" pitchFamily="34" charset="-122"/>
              </a:rPr>
              <a:t>Inception</a:t>
            </a:r>
            <a:r>
              <a:rPr lang="zh-CN" altLang="en-US" sz="3200" dirty="0">
                <a:solidFill>
                  <a:srgbClr val="000000"/>
                </a:solidFill>
                <a:latin typeface="微软雅黑" panose="020B0503020204020204" pitchFamily="34" charset="-122"/>
                <a:ea typeface="微软雅黑" panose="020B0503020204020204" pitchFamily="34" charset="-122"/>
              </a:rPr>
              <a:t>网络</a:t>
            </a:r>
            <a:endParaRPr lang="en-US" altLang="zh-CN" sz="3200" dirty="0">
              <a:solidFill>
                <a:srgbClr val="000000"/>
              </a:solidFill>
              <a:latin typeface="微软雅黑" panose="020B0503020204020204" pitchFamily="34" charset="-122"/>
              <a:ea typeface="微软雅黑" panose="020B0503020204020204" pitchFamily="34" charset="-122"/>
            </a:endParaRPr>
          </a:p>
          <a:p>
            <a:pPr marL="1151890" lvl="2" indent="-457200">
              <a:lnSpc>
                <a:spcPct val="150000"/>
              </a:lnSpc>
              <a:buFont typeface="Wingdings" panose="05000000000000000000" pitchFamily="2" charset="2"/>
              <a:buChar char="Ø"/>
            </a:pPr>
            <a:r>
              <a:rPr lang="zh-CN" altLang="en-US" sz="3200" dirty="0">
                <a:solidFill>
                  <a:srgbClr val="000000"/>
                </a:solidFill>
                <a:latin typeface="微软雅黑" panose="020B0503020204020204" pitchFamily="34" charset="-122"/>
                <a:ea typeface="微软雅黑" panose="020B0503020204020204" pitchFamily="34" charset="-122"/>
              </a:rPr>
              <a:t>残差网络</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5"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转置卷积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777846" y="1170049"/>
                <a:ext cx="9874819" cy="5170646"/>
              </a:xfrm>
              <a:prstGeom prst="rect">
                <a:avLst/>
              </a:prstGeom>
              <a:noFill/>
            </p:spPr>
            <p:txBody>
              <a:bodyPr wrap="none" rtlCol="0">
                <a:spAutoFit/>
              </a:bodyPr>
              <a:lstStyle/>
              <a:p>
                <a:pPr algn="l"/>
                <a:r>
                  <a:rPr lang="zh-CN" altLang="en-US" sz="2200" dirty="0">
                    <a:latin typeface="微软雅黑" panose="020B0503020204020204" pitchFamily="34" charset="-122"/>
                    <a:ea typeface="微软雅黑" panose="020B0503020204020204" pitchFamily="34" charset="-122"/>
                  </a:rPr>
                  <a:t>如果要实现</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维向量</a:t>
                </a:r>
                <a14:m>
                  <m:oMath xmlns:m="http://schemas.openxmlformats.org/officeDocument/2006/math">
                    <m:r>
                      <a:rPr lang="zh-CN" altLang="en-US" sz="2200" b="1" i="1" smtClean="0">
                        <a:latin typeface="Cambria Math" panose="02040503050406030204" pitchFamily="18" charset="0"/>
                        <a:ea typeface="微软雅黑" panose="020B0503020204020204" pitchFamily="34" charset="-122"/>
                      </a:rPr>
                      <m:t>𝔃</m:t>
                    </m:r>
                  </m:oMath>
                </a14:m>
                <a:r>
                  <a:rPr lang="zh-CN" altLang="en-US" sz="2200" dirty="0">
                    <a:latin typeface="微软雅黑" panose="020B0503020204020204" pitchFamily="34" charset="-122"/>
                    <a:ea typeface="微软雅黑" panose="020B0503020204020204" pitchFamily="34" charset="-122"/>
                  </a:rPr>
                  <a:t>到</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维向量的映射</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𝒙</m:t>
                    </m:r>
                  </m:oMath>
                </a14:m>
                <a:r>
                  <a:rPr lang="zh-CN" altLang="en-US" sz="2200" dirty="0">
                    <a:latin typeface="微软雅黑" panose="020B0503020204020204" pitchFamily="34" charset="-122"/>
                    <a:ea typeface="微软雅黑" panose="020B0503020204020204" pitchFamily="34" charset="-122"/>
                  </a:rPr>
                  <a:t>，可以通过仿射矩阵的转置来实现，即</a:t>
                </a:r>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endParaRPr lang="en-US" altLang="zh-CN" sz="2200" dirty="0">
                  <a:latin typeface="微软雅黑" panose="020B0503020204020204" pitchFamily="34" charset="-122"/>
                  <a:ea typeface="微软雅黑" panose="020B0503020204020204" pitchFamily="34" charset="-122"/>
                </a:endParaRPr>
              </a:p>
              <a:p>
                <a:pPr algn="l"/>
                <a:r>
                  <a:rPr lang="zh-CN" altLang="en-US" sz="2200" dirty="0">
                    <a:latin typeface="微软雅黑" panose="020B0503020204020204" pitchFamily="34" charset="-122"/>
                    <a:ea typeface="微软雅黑" panose="020B0503020204020204" pitchFamily="34" charset="-122"/>
                  </a:rPr>
                  <a:t>其中</a:t>
                </a:r>
                <a:r>
                  <a:rPr lang="en-US" altLang="zh-CN" sz="2200" dirty="0">
                    <a:latin typeface="微软雅黑" panose="020B0503020204020204" pitchFamily="34" charset="-122"/>
                    <a:ea typeface="微软雅黑" panose="020B0503020204020204" pitchFamily="34" charset="-122"/>
                  </a:rPr>
                  <a:t>rot180(·)</a:t>
                </a:r>
                <a:r>
                  <a:rPr lang="zh-CN" altLang="en-US" sz="2200" dirty="0">
                    <a:latin typeface="微软雅黑" panose="020B0503020204020204" pitchFamily="34" charset="-122"/>
                    <a:ea typeface="微软雅黑" panose="020B0503020204020204" pitchFamily="34" charset="-122"/>
                  </a:rPr>
                  <a:t>表示旋转</a:t>
                </a:r>
                <a:r>
                  <a:rPr lang="en-US" altLang="zh-CN" sz="2200" dirty="0">
                    <a:latin typeface="微软雅黑" panose="020B0503020204020204" pitchFamily="34" charset="-122"/>
                    <a:ea typeface="微软雅黑" panose="020B0503020204020204" pitchFamily="34" charset="-122"/>
                  </a:rPr>
                  <a:t>180</a:t>
                </a:r>
                <a:r>
                  <a:rPr lang="zh-CN" altLang="en-US" sz="2200" dirty="0">
                    <a:latin typeface="微软雅黑" panose="020B0503020204020204" pitchFamily="34" charset="-122"/>
                    <a:ea typeface="微软雅黑" panose="020B0503020204020204" pitchFamily="34" charset="-122"/>
                  </a:rPr>
                  <a:t>度。</a:t>
                </a:r>
                <a:endParaRPr lang="zh-CN" altLang="en-US" sz="22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777846" y="1170049"/>
                <a:ext cx="9874819" cy="5170646"/>
              </a:xfrm>
              <a:prstGeom prst="rect">
                <a:avLst/>
              </a:prstGeom>
              <a:blipFill rotWithShape="1">
                <a:blip r:embed="rId1"/>
                <a:stretch>
                  <a:fillRect l="-6" t="-7" r="5" b="4"/>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2"/>
          <a:srcRect r="50412"/>
          <a:stretch>
            <a:fillRect/>
          </a:stretch>
        </p:blipFill>
        <p:spPr>
          <a:xfrm>
            <a:off x="4366856" y="1762190"/>
            <a:ext cx="2897439" cy="39257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pic>
        <p:nvPicPr>
          <p:cNvPr id="59394"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368553" y="2661779"/>
            <a:ext cx="3158024" cy="3352165"/>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7272" y="2661779"/>
            <a:ext cx="2910973" cy="326638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54056" y="5928162"/>
            <a:ext cx="2640775"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正常卷积</a:t>
            </a:r>
            <a:endParaRPr lang="zh-CN" altLang="en-US" sz="2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911044" y="5928162"/>
            <a:ext cx="1600459"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转置卷积</a:t>
            </a:r>
            <a:endParaRPr lang="zh-CN" altLang="en-US"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矩形 4"/>
              <p:cNvSpPr/>
              <p:nvPr/>
            </p:nvSpPr>
            <p:spPr>
              <a:xfrm>
                <a:off x="520182" y="1088445"/>
                <a:ext cx="10965802" cy="1438855"/>
              </a:xfrm>
              <a:prstGeom prst="rect">
                <a:avLst/>
              </a:prstGeom>
            </p:spPr>
            <p:txBody>
              <a:bodyPr wrap="square">
                <a:spAutoFit/>
              </a:bodyPr>
              <a:lstStyle/>
              <a:p>
                <a:pPr algn="just">
                  <a:lnSpc>
                    <a:spcPts val="3500"/>
                  </a:lnSpc>
                </a:pPr>
                <a:r>
                  <a:rPr lang="zh-CN" altLang="en-US" sz="2200" dirty="0">
                    <a:latin typeface="微软雅黑" panose="020B0503020204020204" pitchFamily="34" charset="-122"/>
                    <a:ea typeface="微软雅黑" panose="020B0503020204020204" pitchFamily="34" charset="-122"/>
                  </a:rPr>
                  <a:t>从仿射变换的角度来看两个卷积操作</a:t>
                </a:r>
                <a:r>
                  <a:rPr lang="zh-CN" altLang="en-US" sz="2200" dirty="0">
                    <a:solidFill>
                      <a:srgbClr val="C00000"/>
                    </a:solidFill>
                    <a:latin typeface="微软雅黑" panose="020B0503020204020204" pitchFamily="34" charset="-122"/>
                    <a:ea typeface="微软雅黑" panose="020B0503020204020204" pitchFamily="34" charset="-122"/>
                  </a:rPr>
                  <a:t>𝒛 </a:t>
                </a:r>
                <a:r>
                  <a:rPr lang="en-US" altLang="zh-CN" sz="2200" dirty="0">
                    <a:solidFill>
                      <a:srgbClr val="C00000"/>
                    </a:solidFill>
                    <a:latin typeface="微软雅黑" panose="020B0503020204020204" pitchFamily="34" charset="-122"/>
                    <a:ea typeface="微软雅黑" panose="020B0503020204020204" pitchFamily="34" charset="-122"/>
                  </a:rPr>
                  <a:t>= </a:t>
                </a:r>
                <a:r>
                  <a:rPr lang="zh-CN" altLang="en-US" sz="2200" dirty="0">
                    <a:solidFill>
                      <a:srgbClr val="C00000"/>
                    </a:solidFill>
                    <a:latin typeface="微软雅黑" panose="020B0503020204020204" pitchFamily="34" charset="-122"/>
                    <a:ea typeface="微软雅黑" panose="020B0503020204020204" pitchFamily="34" charset="-122"/>
                  </a:rPr>
                  <a:t>𝒘</a:t>
                </a:r>
                <a14:m>
                  <m:oMath xmlns:m="http://schemas.openxmlformats.org/officeDocument/2006/math">
                    <m:r>
                      <a:rPr lang="zh-CN" altLang="en-US" sz="2200" i="1" smtClean="0">
                        <a:solidFill>
                          <a:srgbClr val="C00000"/>
                        </a:solidFill>
                        <a:latin typeface="Cambria Math" panose="02040503050406030204" pitchFamily="18" charset="0"/>
                        <a:ea typeface="微软雅黑" panose="020B0503020204020204" pitchFamily="34" charset="-122"/>
                      </a:rPr>
                      <m:t>⨂</m:t>
                    </m:r>
                  </m:oMath>
                </a14:m>
                <a:r>
                  <a:rPr lang="zh-CN" altLang="en-US" sz="2200" dirty="0">
                    <a:solidFill>
                      <a:srgbClr val="C00000"/>
                    </a:solidFill>
                    <a:latin typeface="微软雅黑" panose="020B0503020204020204" pitchFamily="34" charset="-122"/>
                    <a:ea typeface="微软雅黑" panose="020B0503020204020204" pitchFamily="34" charset="-122"/>
                  </a:rPr>
                  <a:t>𝒙</a:t>
                </a:r>
                <a:r>
                  <a:rPr lang="zh-CN" altLang="en-US" sz="2200" dirty="0">
                    <a:latin typeface="微软雅黑" panose="020B0503020204020204" pitchFamily="34" charset="-122"/>
                    <a:ea typeface="微软雅黑" panose="020B0503020204020204" pitchFamily="34" charset="-122"/>
                  </a:rPr>
                  <a:t>和</a:t>
                </a:r>
                <a:r>
                  <a:rPr lang="zh-CN" altLang="en-US" sz="2200" dirty="0">
                    <a:solidFill>
                      <a:srgbClr val="C00000"/>
                    </a:solidFill>
                    <a:latin typeface="微软雅黑" panose="020B0503020204020204" pitchFamily="34" charset="-122"/>
                    <a:ea typeface="微软雅黑" panose="020B0503020204020204" pitchFamily="34" charset="-122"/>
                  </a:rPr>
                  <a:t>𝒙 </a:t>
                </a:r>
                <a:r>
                  <a:rPr lang="en-US" altLang="zh-CN" sz="2200" dirty="0">
                    <a:solidFill>
                      <a:srgbClr val="C00000"/>
                    </a:solidFill>
                    <a:latin typeface="微软雅黑" panose="020B0503020204020204" pitchFamily="34" charset="-122"/>
                    <a:ea typeface="微软雅黑" panose="020B0503020204020204" pitchFamily="34" charset="-122"/>
                  </a:rPr>
                  <a:t>= rot180(</a:t>
                </a:r>
                <a:r>
                  <a:rPr lang="zh-CN" altLang="en-US" sz="2200" dirty="0">
                    <a:solidFill>
                      <a:srgbClr val="C00000"/>
                    </a:solidFill>
                    <a:latin typeface="微软雅黑" panose="020B0503020204020204" pitchFamily="34" charset="-122"/>
                    <a:ea typeface="微软雅黑" panose="020B0503020204020204" pitchFamily="34" charset="-122"/>
                  </a:rPr>
                  <a:t>𝒘</a:t>
                </a:r>
                <a:r>
                  <a:rPr lang="en-US" altLang="zh-CN" sz="2200" dirty="0">
                    <a:solidFill>
                      <a:srgbClr val="C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200" i="1" dirty="0" smtClean="0">
                        <a:solidFill>
                          <a:srgbClr val="C00000"/>
                        </a:solidFill>
                        <a:latin typeface="Cambria Math" panose="02040503050406030204" pitchFamily="18" charset="0"/>
                        <a:ea typeface="Cambria Math" panose="02040503050406030204" pitchFamily="18" charset="0"/>
                      </a:rPr>
                      <m:t> </m:t>
                    </m:r>
                    <m:acc>
                      <m:accPr>
                        <m:chr m:val="̃"/>
                        <m:ctrlPr>
                          <a:rPr lang="en-US" altLang="zh-CN" sz="2200" i="1" dirty="0" smtClean="0">
                            <a:solidFill>
                              <a:srgbClr val="C00000"/>
                            </a:solidFill>
                            <a:latin typeface="Cambria Math" panose="02040503050406030204" pitchFamily="18" charset="0"/>
                            <a:ea typeface="Cambria Math" panose="02040503050406030204" pitchFamily="18" charset="0"/>
                          </a:rPr>
                        </m:ctrlPr>
                      </m:accPr>
                      <m:e>
                        <m:r>
                          <a:rPr lang="en-US" altLang="zh-CN" sz="2200" i="1" dirty="0">
                            <a:solidFill>
                              <a:srgbClr val="C00000"/>
                            </a:solidFill>
                            <a:latin typeface="Cambria Math" panose="02040503050406030204" pitchFamily="18" charset="0"/>
                            <a:ea typeface="Cambria Math" panose="02040503050406030204" pitchFamily="18" charset="0"/>
                          </a:rPr>
                          <m:t>⨂</m:t>
                        </m:r>
                      </m:e>
                    </m:acc>
                  </m:oMath>
                </a14:m>
                <a:r>
                  <a:rPr lang="en-US" altLang="zh-CN" sz="2200" dirty="0">
                    <a:solidFill>
                      <a:srgbClr val="C00000"/>
                    </a:solidFill>
                    <a:latin typeface="微软雅黑" panose="020B0503020204020204" pitchFamily="34" charset="-122"/>
                    <a:ea typeface="微软雅黑" panose="020B0503020204020204" pitchFamily="34" charset="-122"/>
                  </a:rPr>
                  <a:t> </a:t>
                </a:r>
                <a:r>
                  <a:rPr lang="zh-CN" altLang="en-US" sz="2200" dirty="0">
                    <a:solidFill>
                      <a:srgbClr val="C00000"/>
                    </a:solidFill>
                    <a:latin typeface="微软雅黑" panose="020B0503020204020204" pitchFamily="34" charset="-122"/>
                    <a:ea typeface="微软雅黑" panose="020B0503020204020204" pitchFamily="34" charset="-122"/>
                  </a:rPr>
                  <a:t>𝒛</a:t>
                </a:r>
                <a:r>
                  <a:rPr lang="zh-CN" altLang="en-US" sz="2200" dirty="0">
                    <a:latin typeface="微软雅黑" panose="020B0503020204020204" pitchFamily="34" charset="-122"/>
                    <a:ea typeface="微软雅黑" panose="020B0503020204020204" pitchFamily="34" charset="-122"/>
                  </a:rPr>
                  <a:t>也是形式上的转置关系。因此，将低维特征映射到高维特征的卷积操作称为转置卷积（</a:t>
                </a:r>
                <a:r>
                  <a:rPr lang="en-US" altLang="zh-CN" sz="2200" dirty="0">
                    <a:latin typeface="微软雅黑" panose="020B0503020204020204" pitchFamily="34" charset="-122"/>
                    <a:ea typeface="微软雅黑" panose="020B0503020204020204" pitchFamily="34" charset="-122"/>
                  </a:rPr>
                  <a:t>Transposed Convolution</a:t>
                </a:r>
                <a:r>
                  <a:rPr lang="zh-CN" altLang="en-US" sz="2200" dirty="0">
                    <a:latin typeface="微软雅黑" panose="020B0503020204020204" pitchFamily="34" charset="-122"/>
                    <a:ea typeface="微软雅黑" panose="020B0503020204020204" pitchFamily="34" charset="-122"/>
                  </a:rPr>
                  <a:t>），也称为反卷积（</a:t>
                </a:r>
                <a:r>
                  <a:rPr lang="en-US" altLang="zh-CN" sz="2200" dirty="0">
                    <a:latin typeface="微软雅黑" panose="020B0503020204020204" pitchFamily="34" charset="-122"/>
                    <a:ea typeface="微软雅黑" panose="020B0503020204020204" pitchFamily="34" charset="-122"/>
                  </a:rPr>
                  <a:t>Deconvolution</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520182" y="1088445"/>
                <a:ext cx="10965802" cy="1438855"/>
              </a:xfrm>
              <a:prstGeom prst="rect">
                <a:avLst/>
              </a:prstGeom>
              <a:blipFill rotWithShape="1">
                <a:blip r:embed="rId3"/>
                <a:stretch>
                  <a:fillRect l="-1" t="-4" r="1"/>
                </a:stretch>
              </a:blipFill>
            </p:spPr>
            <p:txBody>
              <a:bodyPr/>
              <a:lstStyle/>
              <a:p>
                <a:r>
                  <a:rPr lang="zh-CN" altLang="en-US">
                    <a:noFill/>
                  </a:rPr>
                  <a:t> </a:t>
                </a:r>
              </a:p>
            </p:txBody>
          </p:sp>
        </mc:Fallback>
      </mc:AlternateContent>
      <p:sp>
        <p:nvSpPr>
          <p:cNvPr id="9"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转置卷积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6" y="878779"/>
            <a:ext cx="10586840" cy="1887696"/>
          </a:xfrm>
          <a:prstGeom prst="rect">
            <a:avLst/>
          </a:prstGeom>
        </p:spPr>
        <p:txBody>
          <a:bodyPr wrap="square">
            <a:spAutoFit/>
          </a:bodyPr>
          <a:lstStyle/>
          <a:p>
            <a:pPr algn="just">
              <a:lnSpc>
                <a:spcPts val="3500"/>
              </a:lnSpc>
            </a:pPr>
            <a:r>
              <a:rPr lang="zh-CN" altLang="en-US" sz="2200" dirty="0">
                <a:latin typeface="微软雅黑" panose="020B0503020204020204" pitchFamily="34" charset="-122"/>
                <a:ea typeface="微软雅黑" panose="020B0503020204020204" pitchFamily="34" charset="-122"/>
              </a:rPr>
              <a:t>通过增加卷积操作的步长𝑆 </a:t>
            </a:r>
            <a:r>
              <a:rPr lang="en-US" altLang="zh-CN" sz="2200" dirty="0">
                <a:latin typeface="微软雅黑" panose="020B0503020204020204" pitchFamily="34" charset="-122"/>
                <a:ea typeface="微软雅黑" panose="020B0503020204020204" pitchFamily="34" charset="-122"/>
              </a:rPr>
              <a:t>&gt; 1</a:t>
            </a:r>
            <a:r>
              <a:rPr lang="zh-CN" altLang="en-US" sz="2200" dirty="0">
                <a:latin typeface="微软雅黑" panose="020B0503020204020204" pitchFamily="34" charset="-122"/>
                <a:ea typeface="微软雅黑" panose="020B0503020204020204" pitchFamily="34" charset="-122"/>
              </a:rPr>
              <a:t>可以实现对输入特征的下采样操作，大幅降低特征维数。同样，也可以通过减少转置卷积的步长𝑆 </a:t>
            </a:r>
            <a:r>
              <a:rPr lang="en-US" altLang="zh-CN" sz="2200" dirty="0">
                <a:latin typeface="微软雅黑" panose="020B0503020204020204" pitchFamily="34" charset="-122"/>
                <a:ea typeface="微软雅黑" panose="020B0503020204020204" pitchFamily="34" charset="-122"/>
              </a:rPr>
              <a:t>&lt; 1</a:t>
            </a:r>
            <a:r>
              <a:rPr lang="zh-CN" altLang="en-US" sz="2200" dirty="0">
                <a:latin typeface="微软雅黑" panose="020B0503020204020204" pitchFamily="34" charset="-122"/>
                <a:ea typeface="微软雅黑" panose="020B0503020204020204" pitchFamily="34" charset="-122"/>
              </a:rPr>
              <a:t>来实现上采样操作，大幅提高特征维数。步长𝑆 </a:t>
            </a:r>
            <a:r>
              <a:rPr lang="en-US" altLang="zh-CN" sz="2200" dirty="0">
                <a:latin typeface="微软雅黑" panose="020B0503020204020204" pitchFamily="34" charset="-122"/>
                <a:ea typeface="微软雅黑" panose="020B0503020204020204" pitchFamily="34" charset="-122"/>
              </a:rPr>
              <a:t>&lt; 1 </a:t>
            </a:r>
            <a:r>
              <a:rPr lang="zh-CN" altLang="en-US" sz="2200" dirty="0">
                <a:latin typeface="微软雅黑" panose="020B0503020204020204" pitchFamily="34" charset="-122"/>
                <a:ea typeface="微软雅黑" panose="020B0503020204020204" pitchFamily="34" charset="-122"/>
              </a:rPr>
              <a:t>的转置卷积也称为微步卷积（</a:t>
            </a:r>
            <a:r>
              <a:rPr lang="en-US" altLang="zh-CN" sz="2200" dirty="0">
                <a:latin typeface="微软雅黑" panose="020B0503020204020204" pitchFamily="34" charset="-122"/>
                <a:ea typeface="微软雅黑" panose="020B0503020204020204" pitchFamily="34" charset="-122"/>
              </a:rPr>
              <a:t>Fractionally-</a:t>
            </a:r>
            <a:r>
              <a:rPr lang="en-US" altLang="zh-CN" sz="2200" dirty="0" err="1">
                <a:latin typeface="微软雅黑" panose="020B0503020204020204" pitchFamily="34" charset="-122"/>
                <a:ea typeface="微软雅黑" panose="020B0503020204020204" pitchFamily="34" charset="-122"/>
              </a:rPr>
              <a:t>Strided</a:t>
            </a:r>
            <a:r>
              <a:rPr lang="en-US" altLang="zh-CN" sz="2200" dirty="0">
                <a:latin typeface="微软雅黑" panose="020B0503020204020204" pitchFamily="34" charset="-122"/>
                <a:ea typeface="微软雅黑" panose="020B0503020204020204" pitchFamily="34" charset="-122"/>
              </a:rPr>
              <a:t> Convolution</a:t>
            </a:r>
            <a:r>
              <a:rPr lang="zh-CN" altLang="en-US" sz="2200" dirty="0">
                <a:latin typeface="微软雅黑" panose="020B0503020204020204" pitchFamily="34" charset="-122"/>
                <a:ea typeface="微软雅黑" panose="020B0503020204020204" pitchFamily="34" charset="-122"/>
              </a:rPr>
              <a:t>）。为了实现微步卷积，可以在输入特征之间插入</a:t>
            </a:r>
            <a:r>
              <a:rPr lang="en-US" altLang="zh-CN" sz="2200" dirty="0">
                <a:latin typeface="微软雅黑" panose="020B0503020204020204" pitchFamily="34" charset="-122"/>
                <a:ea typeface="微软雅黑" panose="020B0503020204020204" pitchFamily="34" charset="-122"/>
              </a:rPr>
              <a:t>D</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来间接地使得步长变小。</a:t>
            </a:r>
            <a:endParaRPr lang="en-US" altLang="zh-CN" sz="220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041989" y="2955556"/>
            <a:ext cx="2636364" cy="2996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60535" y="3139630"/>
            <a:ext cx="2871302" cy="281270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819568" y="5942815"/>
            <a:ext cx="3547752"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转置卷积：</a:t>
            </a:r>
            <a:r>
              <a:rPr lang="en-US" altLang="zh-CN" sz="2200" dirty="0">
                <a:latin typeface="微软雅黑" panose="020B0503020204020204" pitchFamily="34" charset="-122"/>
                <a:ea typeface="微软雅黑" panose="020B0503020204020204" pitchFamily="34" charset="-122"/>
              </a:rPr>
              <a:t>S=1,P=2,D=1</a:t>
            </a:r>
            <a:endParaRPr lang="zh-CN" altLang="en-US" sz="2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233860" y="5879327"/>
            <a:ext cx="2924651"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普通卷积：</a:t>
            </a:r>
            <a:r>
              <a:rPr lang="en-US" altLang="zh-CN" sz="2200" dirty="0">
                <a:latin typeface="微软雅黑" panose="020B0503020204020204" pitchFamily="34" charset="-122"/>
                <a:ea typeface="微软雅黑" panose="020B0503020204020204" pitchFamily="34" charset="-122"/>
              </a:rPr>
              <a:t>S=2,P=0</a:t>
            </a:r>
            <a:endParaRPr lang="zh-CN" altLang="en-US" sz="2200" dirty="0">
              <a:latin typeface="微软雅黑" panose="020B0503020204020204" pitchFamily="34" charset="-122"/>
              <a:ea typeface="微软雅黑" panose="020B0503020204020204" pitchFamily="34" charset="-122"/>
            </a:endParaRPr>
          </a:p>
        </p:txBody>
      </p:sp>
      <p:sp>
        <p:nvSpPr>
          <p:cNvPr id="10"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转置卷积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595291" y="1279419"/>
            <a:ext cx="10820337" cy="2677656"/>
          </a:xfrm>
          <a:prstGeom prst="rect">
            <a:avLst/>
          </a:prstGeom>
        </p:spPr>
        <p:txBody>
          <a:bodyPr wrap="square">
            <a:spAutoFit/>
          </a:bodyPr>
          <a:lstStyle/>
          <a:p>
            <a:pPr algn="just">
              <a:lnSpc>
                <a:spcPct val="150000"/>
              </a:lnSpc>
            </a:pPr>
            <a:r>
              <a:rPr lang="zh-CN" altLang="en-US" sz="2800" dirty="0">
                <a:latin typeface="微软雅黑" panose="020B0503020204020204" pitchFamily="34" charset="-122"/>
                <a:ea typeface="微软雅黑" panose="020B0503020204020204" pitchFamily="34" charset="-122"/>
              </a:rPr>
              <a:t>如何增加输出单元的感受野：</a:t>
            </a:r>
            <a:endParaRPr lang="en-US" altLang="zh-CN" sz="28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增加卷积核的大小；</a:t>
            </a:r>
            <a:endParaRPr lang="en-US" altLang="zh-CN" sz="28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增加层数，比如两层</a:t>
            </a:r>
            <a:r>
              <a:rPr lang="en-US" altLang="zh-CN" sz="2800" dirty="0">
                <a:latin typeface="微软雅黑" panose="020B0503020204020204" pitchFamily="34" charset="-122"/>
                <a:ea typeface="微软雅黑" panose="020B0503020204020204" pitchFamily="34" charset="-122"/>
              </a:rPr>
              <a:t>3 × 3 </a:t>
            </a:r>
            <a:r>
              <a:rPr lang="zh-CN" altLang="en-US" sz="2800" dirty="0">
                <a:latin typeface="微软雅黑" panose="020B0503020204020204" pitchFamily="34" charset="-122"/>
                <a:ea typeface="微软雅黑" panose="020B0503020204020204" pitchFamily="34" charset="-122"/>
              </a:rPr>
              <a:t>的卷积可以近似一层</a:t>
            </a:r>
            <a:r>
              <a:rPr lang="en-US" altLang="zh-CN" sz="2800" dirty="0">
                <a:latin typeface="微软雅黑" panose="020B0503020204020204" pitchFamily="34" charset="-122"/>
                <a:ea typeface="微软雅黑" panose="020B0503020204020204" pitchFamily="34" charset="-122"/>
              </a:rPr>
              <a:t>5 × 5 </a:t>
            </a:r>
            <a:r>
              <a:rPr lang="zh-CN" altLang="en-US" sz="2800" dirty="0">
                <a:latin typeface="微软雅黑" panose="020B0503020204020204" pitchFamily="34" charset="-122"/>
                <a:ea typeface="微软雅黑" panose="020B0503020204020204" pitchFamily="34" charset="-122"/>
              </a:rPr>
              <a:t>卷积的效果；</a:t>
            </a:r>
            <a:endParaRPr lang="en-US" altLang="zh-CN" sz="28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在卷积之前进行池化操作。</a:t>
            </a:r>
            <a:endParaRPr lang="en-US" altLang="zh-CN" sz="2800" dirty="0">
              <a:latin typeface="微软雅黑" panose="020B0503020204020204" pitchFamily="34" charset="-122"/>
              <a:ea typeface="微软雅黑" panose="020B0503020204020204" pitchFamily="34" charset="-122"/>
            </a:endParaRPr>
          </a:p>
        </p:txBody>
      </p:sp>
      <p:sp>
        <p:nvSpPr>
          <p:cNvPr id="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空洞卷积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4" name="矩形 3"/>
          <p:cNvSpPr/>
          <p:nvPr/>
        </p:nvSpPr>
        <p:spPr>
          <a:xfrm>
            <a:off x="595292" y="4626490"/>
            <a:ext cx="10820337" cy="830997"/>
          </a:xfrm>
          <a:prstGeom prst="rect">
            <a:avLst/>
          </a:prstGeom>
        </p:spPr>
        <p:txBody>
          <a:bodyPr wrap="square">
            <a:spAutoFit/>
          </a:bodyPr>
          <a:lstStyle/>
          <a:p>
            <a:pPr algn="just">
              <a:lnSpc>
                <a:spcPct val="150000"/>
              </a:lnSpc>
            </a:pPr>
            <a:r>
              <a:rPr lang="zh-CN" altLang="en-US" sz="3200" b="1" dirty="0">
                <a:solidFill>
                  <a:srgbClr val="C00000"/>
                </a:solidFill>
                <a:latin typeface="微软雅黑" panose="020B0503020204020204" pitchFamily="34" charset="-122"/>
                <a:ea typeface="微软雅黑" panose="020B0503020204020204" pitchFamily="34" charset="-122"/>
              </a:rPr>
              <a:t>前两种方式会增加参数数量，而第三种方式会丢失一些信息。</a:t>
            </a:r>
            <a:endParaRPr lang="en-US" altLang="zh-CN" sz="32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up)">
                                      <p:cBhvr>
                                        <p:cTn id="10" dur="500"/>
                                        <p:tgtEl>
                                          <p:spTgt spid="2">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up)">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8112610" y="2928379"/>
            <a:ext cx="3537922" cy="341252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其他卷积方式</a:t>
            </a:r>
            <a:endParaRPr lang="zh-CN" altLang="en-US" sz="2800" b="1" dirty="0">
              <a:latin typeface="微软雅黑" panose="020B0503020204020204" pitchFamily="34" charset="-122"/>
              <a:ea typeface="微软雅黑" panose="020B0503020204020204" pitchFamily="34" charset="-122"/>
            </a:endParaRPr>
          </a:p>
        </p:txBody>
      </p:sp>
      <p:sp>
        <p:nvSpPr>
          <p:cNvPr id="9" name="矩形 8"/>
          <p:cNvSpPr/>
          <p:nvPr/>
        </p:nvSpPr>
        <p:spPr>
          <a:xfrm>
            <a:off x="777846" y="4220209"/>
            <a:ext cx="7688422" cy="964367"/>
          </a:xfrm>
          <a:prstGeom prst="rect">
            <a:avLst/>
          </a:prstGeom>
        </p:spPr>
        <p:txBody>
          <a:bodyPr wrap="square">
            <a:spAutoFit/>
          </a:bodyPr>
          <a:lstStyle/>
          <a:p>
            <a:pPr>
              <a:lnSpc>
                <a:spcPts val="3400"/>
              </a:lnSpc>
            </a:pPr>
            <a:r>
              <a:rPr lang="zh-CN" altLang="en-US" sz="2400" dirty="0">
                <a:latin typeface="微软雅黑" panose="020B0503020204020204" pitchFamily="34" charset="-122"/>
                <a:ea typeface="微软雅黑" panose="020B0503020204020204" pitchFamily="34" charset="-122"/>
              </a:rPr>
              <a:t>其中𝐷 称为膨胀率（</a:t>
            </a:r>
            <a:r>
              <a:rPr lang="en-US" altLang="zh-CN" sz="2400" dirty="0">
                <a:latin typeface="微软雅黑" panose="020B0503020204020204" pitchFamily="34" charset="-122"/>
                <a:ea typeface="微软雅黑" panose="020B0503020204020204" pitchFamily="34" charset="-122"/>
              </a:rPr>
              <a:t>Dilation Rate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ts val="3400"/>
              </a:lnSpc>
            </a:pPr>
            <a:r>
              <a:rPr lang="zh-CN" altLang="en-US" sz="2400" dirty="0">
                <a:latin typeface="微软雅黑" panose="020B0503020204020204" pitchFamily="34" charset="-122"/>
                <a:ea typeface="微软雅黑" panose="020B0503020204020204" pitchFamily="34" charset="-122"/>
              </a:rPr>
              <a:t>当𝐷 </a:t>
            </a:r>
            <a:r>
              <a:rPr lang="en-US" altLang="zh-CN" sz="2400" dirty="0">
                <a:latin typeface="微软雅黑" panose="020B0503020204020204" pitchFamily="34" charset="-122"/>
                <a:ea typeface="微软雅黑" panose="020B0503020204020204" pitchFamily="34" charset="-122"/>
              </a:rPr>
              <a:t>= 1 </a:t>
            </a:r>
            <a:r>
              <a:rPr lang="zh-CN" altLang="en-US" sz="2400" dirty="0">
                <a:latin typeface="微软雅黑" panose="020B0503020204020204" pitchFamily="34" charset="-122"/>
                <a:ea typeface="微软雅黑" panose="020B0503020204020204" pitchFamily="34" charset="-122"/>
              </a:rPr>
              <a:t>时卷积核为普通的卷积核。</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4256741" y="3263490"/>
            <a:ext cx="3950657" cy="621607"/>
          </a:xfrm>
          <a:prstGeom prst="rect">
            <a:avLst/>
          </a:prstGeom>
        </p:spPr>
      </p:pic>
      <p:sp>
        <p:nvSpPr>
          <p:cNvPr id="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空洞卷积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3" name="矩形 2"/>
          <p:cNvSpPr/>
          <p:nvPr/>
        </p:nvSpPr>
        <p:spPr>
          <a:xfrm>
            <a:off x="613186" y="1040683"/>
            <a:ext cx="10951285" cy="1965410"/>
          </a:xfrm>
          <a:prstGeom prst="rect">
            <a:avLst/>
          </a:prstGeom>
        </p:spPr>
        <p:txBody>
          <a:bodyPr wrap="square">
            <a:sp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rPr>
              <a:t>空洞卷积（</a:t>
            </a:r>
            <a:r>
              <a:rPr lang="en-US" altLang="zh-CN" sz="2400" dirty="0" err="1">
                <a:latin typeface="微软雅黑" panose="020B0503020204020204" pitchFamily="34" charset="-122"/>
                <a:ea typeface="微软雅黑" panose="020B0503020204020204" pitchFamily="34" charset="-122"/>
              </a:rPr>
              <a:t>Atrous</a:t>
            </a:r>
            <a:r>
              <a:rPr lang="en-US" altLang="zh-CN" sz="2400" dirty="0">
                <a:latin typeface="微软雅黑" panose="020B0503020204020204" pitchFamily="34" charset="-122"/>
                <a:ea typeface="微软雅黑" panose="020B0503020204020204" pitchFamily="34" charset="-122"/>
              </a:rPr>
              <a:t> Convolution</a:t>
            </a:r>
            <a:r>
              <a:rPr lang="zh-CN" altLang="en-US" sz="2400" dirty="0">
                <a:latin typeface="微软雅黑" panose="020B0503020204020204" pitchFamily="34" charset="-122"/>
                <a:ea typeface="微软雅黑" panose="020B0503020204020204" pitchFamily="34" charset="-122"/>
              </a:rPr>
              <a:t>）是一种不增加参数数量，同时增加输出单元感受野的方法，也称为膨胀卷积（</a:t>
            </a:r>
            <a:r>
              <a:rPr lang="en-US" altLang="zh-CN" sz="2400" dirty="0">
                <a:latin typeface="微软雅黑" panose="020B0503020204020204" pitchFamily="34" charset="-122"/>
                <a:ea typeface="微软雅黑" panose="020B0503020204020204" pitchFamily="34" charset="-122"/>
              </a:rPr>
              <a:t>Dilated Convolution</a:t>
            </a:r>
            <a:r>
              <a:rPr lang="zh-CN" altLang="en-US" sz="2400" dirty="0">
                <a:latin typeface="微软雅黑" panose="020B0503020204020204" pitchFamily="34" charset="-122"/>
                <a:ea typeface="微软雅黑" panose="020B0503020204020204" pitchFamily="34" charset="-122"/>
              </a:rPr>
              <a:t>）。空洞卷积通过给卷积核插入“空洞”来变相地增加其大小。</a:t>
            </a:r>
            <a:endParaRPr lang="en-US" altLang="zh-CN" sz="2400" dirty="0">
              <a:latin typeface="微软雅黑" panose="020B0503020204020204" pitchFamily="34" charset="-122"/>
              <a:ea typeface="微软雅黑" panose="020B0503020204020204" pitchFamily="34" charset="-122"/>
            </a:endParaRPr>
          </a:p>
          <a:p>
            <a:pPr algn="just">
              <a:lnSpc>
                <a:spcPct val="130000"/>
              </a:lnSpc>
            </a:pPr>
            <a:r>
              <a:rPr lang="zh-CN" altLang="en-US" sz="2400" dirty="0">
                <a:latin typeface="微软雅黑" panose="020B0503020204020204" pitchFamily="34" charset="-122"/>
                <a:ea typeface="微软雅黑" panose="020B0503020204020204" pitchFamily="34" charset="-122"/>
              </a:rPr>
              <a:t>如果在卷积核的每两个元素之间插入𝐷 −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个空洞，卷积核的有效大小为：</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7.3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典型网络简介</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242255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5" name="object 5"/>
          <p:cNvSpPr txBox="1"/>
          <p:nvPr/>
        </p:nvSpPr>
        <p:spPr>
          <a:xfrm>
            <a:off x="826603" y="940315"/>
            <a:ext cx="1593850" cy="391160"/>
          </a:xfrm>
          <a:prstGeom prst="rect">
            <a:avLst/>
          </a:prstGeom>
        </p:spPr>
        <p:txBody>
          <a:bodyPr vert="horz" wrap="square" lIns="0" tIns="12700" rIns="0" bIns="0" rtlCol="0">
            <a:spAutoFit/>
          </a:bodyPr>
          <a:lstStyle/>
          <a:p>
            <a:pPr marL="355600" indent="-342900">
              <a:lnSpc>
                <a:spcPct val="100000"/>
              </a:lnSpc>
              <a:spcBef>
                <a:spcPts val="100"/>
              </a:spcBef>
              <a:buClr>
                <a:srgbClr val="00007C"/>
              </a:buClr>
              <a:buSzPct val="75000"/>
              <a:buFont typeface="Wingdings" panose="05000000000000000000"/>
              <a:buChar char=""/>
              <a:tabLst>
                <a:tab pos="354965" algn="l"/>
                <a:tab pos="355600" algn="l"/>
              </a:tabLst>
            </a:pPr>
            <a:r>
              <a:rPr sz="2400" b="1" dirty="0">
                <a:latin typeface="微软雅黑" panose="020B0503020204020204" pitchFamily="34" charset="-122"/>
                <a:ea typeface="微软雅黑" panose="020B0503020204020204" pitchFamily="34" charset="-122"/>
                <a:cs typeface="黑体" panose="02010609060101010101" charset="-122"/>
              </a:rPr>
              <a:t>演化脉络</a:t>
            </a:r>
            <a:endParaRPr sz="2400" dirty="0">
              <a:latin typeface="微软雅黑" panose="020B0503020204020204" pitchFamily="34" charset="-122"/>
              <a:ea typeface="微软雅黑" panose="020B0503020204020204" pitchFamily="34" charset="-122"/>
              <a:cs typeface="黑体" panose="02010609060101010101" charset="-122"/>
            </a:endParaRPr>
          </a:p>
        </p:txBody>
      </p:sp>
      <p:sp>
        <p:nvSpPr>
          <p:cNvPr id="7" name="object 6"/>
          <p:cNvSpPr txBox="1"/>
          <p:nvPr/>
        </p:nvSpPr>
        <p:spPr>
          <a:xfrm>
            <a:off x="1566294" y="2906695"/>
            <a:ext cx="1262718" cy="276999"/>
          </a:xfrm>
          <a:prstGeom prst="rect">
            <a:avLst/>
          </a:prstGeom>
          <a:solidFill>
            <a:srgbClr val="00B0F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Neocognitron</a:t>
            </a:r>
            <a:endParaRPr dirty="0"/>
          </a:p>
        </p:txBody>
      </p:sp>
      <p:sp>
        <p:nvSpPr>
          <p:cNvPr id="8" name="object 7"/>
          <p:cNvSpPr txBox="1"/>
          <p:nvPr/>
        </p:nvSpPr>
        <p:spPr>
          <a:xfrm>
            <a:off x="1677318" y="3801283"/>
            <a:ext cx="1040670" cy="276999"/>
          </a:xfrm>
          <a:prstGeom prst="rect">
            <a:avLst/>
          </a:prstGeom>
          <a:solidFill>
            <a:srgbClr val="00B0F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LeCun1989</a:t>
            </a:r>
            <a:endParaRPr dirty="0"/>
          </a:p>
        </p:txBody>
      </p:sp>
      <p:sp>
        <p:nvSpPr>
          <p:cNvPr id="11" name="object 10"/>
          <p:cNvSpPr txBox="1"/>
          <p:nvPr/>
        </p:nvSpPr>
        <p:spPr>
          <a:xfrm>
            <a:off x="1830668" y="4855305"/>
            <a:ext cx="643125" cy="276999"/>
          </a:xfrm>
          <a:prstGeom prst="rect">
            <a:avLst/>
          </a:prstGeom>
          <a:solidFill>
            <a:srgbClr val="00B0F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LeNet</a:t>
            </a:r>
            <a:endParaRPr dirty="0"/>
          </a:p>
        </p:txBody>
      </p:sp>
      <p:sp>
        <p:nvSpPr>
          <p:cNvPr id="12" name="object 11"/>
          <p:cNvSpPr txBox="1"/>
          <p:nvPr/>
        </p:nvSpPr>
        <p:spPr>
          <a:xfrm>
            <a:off x="3064395" y="3763959"/>
            <a:ext cx="808235" cy="276999"/>
          </a:xfrm>
          <a:prstGeom prst="rect">
            <a:avLst/>
          </a:prstGeom>
          <a:solidFill>
            <a:srgbClr val="FF000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AlexNet</a:t>
            </a:r>
            <a:endParaRPr dirty="0"/>
          </a:p>
        </p:txBody>
      </p:sp>
      <p:sp>
        <p:nvSpPr>
          <p:cNvPr id="13" name="object 12"/>
          <p:cNvSpPr txBox="1"/>
          <p:nvPr/>
        </p:nvSpPr>
        <p:spPr>
          <a:xfrm>
            <a:off x="4386039" y="1830368"/>
            <a:ext cx="715259" cy="276999"/>
          </a:xfrm>
          <a:prstGeom prst="rect">
            <a:avLst/>
          </a:prstGeom>
          <a:solidFill>
            <a:srgbClr val="9F9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VGG16</a:t>
            </a:r>
            <a:endParaRPr dirty="0"/>
          </a:p>
        </p:txBody>
      </p:sp>
      <p:sp>
        <p:nvSpPr>
          <p:cNvPr id="14" name="object 13"/>
          <p:cNvSpPr txBox="1"/>
          <p:nvPr/>
        </p:nvSpPr>
        <p:spPr>
          <a:xfrm>
            <a:off x="5666937" y="1830368"/>
            <a:ext cx="715259" cy="276999"/>
          </a:xfrm>
          <a:prstGeom prst="rect">
            <a:avLst/>
          </a:prstGeom>
          <a:solidFill>
            <a:srgbClr val="9F9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VGG19</a:t>
            </a:r>
            <a:endParaRPr dirty="0"/>
          </a:p>
        </p:txBody>
      </p:sp>
      <p:sp>
        <p:nvSpPr>
          <p:cNvPr id="16" name="object 15"/>
          <p:cNvSpPr txBox="1"/>
          <p:nvPr/>
        </p:nvSpPr>
        <p:spPr>
          <a:xfrm>
            <a:off x="4462359" y="3292736"/>
            <a:ext cx="495649" cy="276999"/>
          </a:xfrm>
          <a:prstGeom prst="rect">
            <a:avLst/>
          </a:prstGeom>
          <a:solidFill>
            <a:srgbClr val="00F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NIN</a:t>
            </a:r>
            <a:endParaRPr dirty="0"/>
          </a:p>
        </p:txBody>
      </p:sp>
      <p:sp>
        <p:nvSpPr>
          <p:cNvPr id="17" name="object 16"/>
          <p:cNvSpPr txBox="1"/>
          <p:nvPr/>
        </p:nvSpPr>
        <p:spPr>
          <a:xfrm>
            <a:off x="5405707" y="3279711"/>
            <a:ext cx="1064715" cy="276999"/>
          </a:xfrm>
          <a:prstGeom prst="rect">
            <a:avLst/>
          </a:prstGeom>
          <a:solidFill>
            <a:srgbClr val="00F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GoogLeNet</a:t>
            </a:r>
            <a:endParaRPr dirty="0"/>
          </a:p>
        </p:txBody>
      </p:sp>
      <p:sp>
        <p:nvSpPr>
          <p:cNvPr id="18" name="object 17"/>
          <p:cNvSpPr txBox="1"/>
          <p:nvPr/>
        </p:nvSpPr>
        <p:spPr>
          <a:xfrm>
            <a:off x="6837155" y="3196145"/>
            <a:ext cx="1168910" cy="461665"/>
          </a:xfrm>
          <a:prstGeom prst="rect">
            <a:avLst/>
          </a:prstGeom>
          <a:solidFill>
            <a:srgbClr val="00F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Inception V3</a:t>
            </a:r>
            <a:endParaRPr dirty="0"/>
          </a:p>
          <a:p>
            <a:r>
              <a:rPr dirty="0"/>
              <a:t>Inception V4</a:t>
            </a:r>
            <a:endParaRPr dirty="0"/>
          </a:p>
        </p:txBody>
      </p:sp>
      <p:sp>
        <p:nvSpPr>
          <p:cNvPr id="19" name="object 18"/>
          <p:cNvSpPr txBox="1"/>
          <p:nvPr/>
        </p:nvSpPr>
        <p:spPr>
          <a:xfrm>
            <a:off x="8398455" y="2604353"/>
            <a:ext cx="736677" cy="276999"/>
          </a:xfrm>
          <a:prstGeom prst="rect">
            <a:avLst/>
          </a:prstGeom>
          <a:solidFill>
            <a:schemeClr val="accent2">
              <a:lumMod val="40000"/>
              <a:lumOff val="6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ResNet</a:t>
            </a:r>
            <a:endParaRPr dirty="0"/>
          </a:p>
        </p:txBody>
      </p:sp>
      <p:sp>
        <p:nvSpPr>
          <p:cNvPr id="20" name="object 19"/>
          <p:cNvSpPr txBox="1"/>
          <p:nvPr/>
        </p:nvSpPr>
        <p:spPr>
          <a:xfrm>
            <a:off x="5565364" y="4542444"/>
            <a:ext cx="1078821" cy="276999"/>
          </a:xfrm>
          <a:prstGeom prst="rect">
            <a:avLst/>
          </a:prstGeom>
          <a:solidFill>
            <a:srgbClr val="92D05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Fast R-CNN</a:t>
            </a:r>
            <a:endParaRPr dirty="0"/>
          </a:p>
        </p:txBody>
      </p:sp>
      <p:sp>
        <p:nvSpPr>
          <p:cNvPr id="21" name="object 20"/>
          <p:cNvSpPr txBox="1"/>
          <p:nvPr/>
        </p:nvSpPr>
        <p:spPr>
          <a:xfrm>
            <a:off x="7017871" y="5801796"/>
            <a:ext cx="657551" cy="276999"/>
          </a:xfrm>
          <a:prstGeom prst="rect">
            <a:avLst/>
          </a:prstGeom>
          <a:solidFill>
            <a:schemeClr val="accent4">
              <a:lumMod val="60000"/>
              <a:lumOff val="4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STNet</a:t>
            </a:r>
            <a:endParaRPr dirty="0"/>
          </a:p>
        </p:txBody>
      </p:sp>
      <p:sp>
        <p:nvSpPr>
          <p:cNvPr id="24" name="object 23"/>
          <p:cNvSpPr txBox="1"/>
          <p:nvPr/>
        </p:nvSpPr>
        <p:spPr>
          <a:xfrm>
            <a:off x="5845561" y="5709464"/>
            <a:ext cx="920444" cy="461665"/>
          </a:xfrm>
          <a:prstGeom prst="rect">
            <a:avLst/>
          </a:prstGeom>
          <a:solidFill>
            <a:schemeClr val="accent4">
              <a:lumMod val="60000"/>
              <a:lumOff val="4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FCN  </a:t>
            </a:r>
            <a:endParaRPr lang="en-US" dirty="0"/>
          </a:p>
          <a:p>
            <a:r>
              <a:rPr dirty="0"/>
              <a:t>FCN+CRF</a:t>
            </a:r>
            <a:endParaRPr dirty="0"/>
          </a:p>
        </p:txBody>
      </p:sp>
      <p:sp>
        <p:nvSpPr>
          <p:cNvPr id="25" name="object 24"/>
          <p:cNvSpPr txBox="1"/>
          <p:nvPr/>
        </p:nvSpPr>
        <p:spPr>
          <a:xfrm>
            <a:off x="6980470" y="4530690"/>
            <a:ext cx="1233607" cy="276999"/>
          </a:xfrm>
          <a:prstGeom prst="rect">
            <a:avLst/>
          </a:prstGeom>
          <a:solidFill>
            <a:srgbClr val="92D05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Faster R-CNN</a:t>
            </a:r>
            <a:endParaRPr dirty="0"/>
          </a:p>
        </p:txBody>
      </p:sp>
      <p:sp>
        <p:nvSpPr>
          <p:cNvPr id="26" name="object 25"/>
          <p:cNvSpPr txBox="1"/>
          <p:nvPr/>
        </p:nvSpPr>
        <p:spPr>
          <a:xfrm>
            <a:off x="9811917" y="2492562"/>
            <a:ext cx="1010213" cy="461665"/>
          </a:xfrm>
          <a:prstGeom prst="rect">
            <a:avLst/>
          </a:prstGeom>
          <a:solidFill>
            <a:schemeClr val="accent2">
              <a:lumMod val="40000"/>
              <a:lumOff val="6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Inception  </a:t>
            </a:r>
            <a:endParaRPr lang="en-US" dirty="0"/>
          </a:p>
          <a:p>
            <a:r>
              <a:rPr dirty="0" err="1"/>
              <a:t>ResNet</a:t>
            </a:r>
            <a:endParaRPr dirty="0"/>
          </a:p>
        </p:txBody>
      </p:sp>
      <p:sp>
        <p:nvSpPr>
          <p:cNvPr id="27" name="object 26"/>
          <p:cNvSpPr txBox="1"/>
          <p:nvPr/>
        </p:nvSpPr>
        <p:spPr>
          <a:xfrm>
            <a:off x="4353543" y="5709464"/>
            <a:ext cx="1261884" cy="461665"/>
          </a:xfrm>
          <a:prstGeom prst="rect">
            <a:avLst/>
          </a:prstGeom>
          <a:solidFill>
            <a:schemeClr val="accent4">
              <a:lumMod val="60000"/>
              <a:lumOff val="4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Inception V2  </a:t>
            </a:r>
            <a:endParaRPr lang="en-US" dirty="0"/>
          </a:p>
          <a:p>
            <a:r>
              <a:rPr dirty="0"/>
              <a:t>(BN)</a:t>
            </a:r>
            <a:endParaRPr dirty="0"/>
          </a:p>
        </p:txBody>
      </p:sp>
      <p:sp>
        <p:nvSpPr>
          <p:cNvPr id="28" name="object 27"/>
          <p:cNvSpPr/>
          <p:nvPr/>
        </p:nvSpPr>
        <p:spPr>
          <a:xfrm>
            <a:off x="2140115" y="3313867"/>
            <a:ext cx="89941" cy="394335"/>
          </a:xfrm>
          <a:custGeom>
            <a:avLst/>
            <a:gdLst/>
            <a:ahLst/>
            <a:cxnLst/>
            <a:rect l="l" t="t" r="r" b="b"/>
            <a:pathLst>
              <a:path w="76200" h="394335">
                <a:moveTo>
                  <a:pt x="47625" y="0"/>
                </a:moveTo>
                <a:lnTo>
                  <a:pt x="28575" y="0"/>
                </a:lnTo>
                <a:lnTo>
                  <a:pt x="28575" y="76200"/>
                </a:lnTo>
                <a:lnTo>
                  <a:pt x="47625" y="76200"/>
                </a:lnTo>
                <a:lnTo>
                  <a:pt x="47625" y="0"/>
                </a:lnTo>
                <a:close/>
              </a:path>
              <a:path w="76200" h="394335">
                <a:moveTo>
                  <a:pt x="47625" y="133350"/>
                </a:moveTo>
                <a:lnTo>
                  <a:pt x="28575" y="133350"/>
                </a:lnTo>
                <a:lnTo>
                  <a:pt x="28575" y="152400"/>
                </a:lnTo>
                <a:lnTo>
                  <a:pt x="47625" y="152400"/>
                </a:lnTo>
                <a:lnTo>
                  <a:pt x="47625" y="133350"/>
                </a:lnTo>
                <a:close/>
              </a:path>
              <a:path w="76200" h="394335">
                <a:moveTo>
                  <a:pt x="47625" y="209550"/>
                </a:moveTo>
                <a:lnTo>
                  <a:pt x="28575" y="209550"/>
                </a:lnTo>
                <a:lnTo>
                  <a:pt x="28575" y="285750"/>
                </a:lnTo>
                <a:lnTo>
                  <a:pt x="47625" y="285750"/>
                </a:lnTo>
                <a:lnTo>
                  <a:pt x="47625" y="209550"/>
                </a:lnTo>
                <a:close/>
              </a:path>
              <a:path w="76200" h="394335">
                <a:moveTo>
                  <a:pt x="76200" y="318008"/>
                </a:moveTo>
                <a:lnTo>
                  <a:pt x="0" y="318008"/>
                </a:lnTo>
                <a:lnTo>
                  <a:pt x="38100" y="394208"/>
                </a:lnTo>
                <a:lnTo>
                  <a:pt x="76200" y="318008"/>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29" name="object 28"/>
          <p:cNvSpPr/>
          <p:nvPr/>
        </p:nvSpPr>
        <p:spPr>
          <a:xfrm>
            <a:off x="2140115" y="4208455"/>
            <a:ext cx="89941" cy="480695"/>
          </a:xfrm>
          <a:custGeom>
            <a:avLst/>
            <a:gdLst/>
            <a:ahLst/>
            <a:cxnLst/>
            <a:rect l="l" t="t" r="r" b="b"/>
            <a:pathLst>
              <a:path w="76200" h="480695">
                <a:moveTo>
                  <a:pt x="28575" y="404495"/>
                </a:moveTo>
                <a:lnTo>
                  <a:pt x="0" y="404495"/>
                </a:lnTo>
                <a:lnTo>
                  <a:pt x="38100" y="480695"/>
                </a:lnTo>
                <a:lnTo>
                  <a:pt x="69850" y="417195"/>
                </a:lnTo>
                <a:lnTo>
                  <a:pt x="28575" y="417195"/>
                </a:lnTo>
                <a:lnTo>
                  <a:pt x="28575" y="404495"/>
                </a:lnTo>
                <a:close/>
              </a:path>
              <a:path w="76200" h="480695">
                <a:moveTo>
                  <a:pt x="47625" y="0"/>
                </a:moveTo>
                <a:lnTo>
                  <a:pt x="28575" y="0"/>
                </a:lnTo>
                <a:lnTo>
                  <a:pt x="28575" y="417195"/>
                </a:lnTo>
                <a:lnTo>
                  <a:pt x="47625" y="417195"/>
                </a:lnTo>
                <a:lnTo>
                  <a:pt x="47625" y="0"/>
                </a:lnTo>
                <a:close/>
              </a:path>
              <a:path w="76200" h="480695">
                <a:moveTo>
                  <a:pt x="76200" y="404495"/>
                </a:moveTo>
                <a:lnTo>
                  <a:pt x="47625" y="404495"/>
                </a:lnTo>
                <a:lnTo>
                  <a:pt x="47625" y="417195"/>
                </a:lnTo>
                <a:lnTo>
                  <a:pt x="69850" y="417195"/>
                </a:lnTo>
                <a:lnTo>
                  <a:pt x="76200" y="40449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0" name="object 29"/>
          <p:cNvSpPr/>
          <p:nvPr/>
        </p:nvSpPr>
        <p:spPr>
          <a:xfrm>
            <a:off x="3946286" y="3437543"/>
            <a:ext cx="326390" cy="581660"/>
          </a:xfrm>
          <a:custGeom>
            <a:avLst/>
            <a:gdLst/>
            <a:ahLst/>
            <a:cxnLst/>
            <a:rect l="l" t="t" r="r" b="b"/>
            <a:pathLst>
              <a:path w="326389" h="581660">
                <a:moveTo>
                  <a:pt x="281264" y="62180"/>
                </a:moveTo>
                <a:lnTo>
                  <a:pt x="0" y="572135"/>
                </a:lnTo>
                <a:lnTo>
                  <a:pt x="16763" y="581279"/>
                </a:lnTo>
                <a:lnTo>
                  <a:pt x="297904" y="71323"/>
                </a:lnTo>
                <a:lnTo>
                  <a:pt x="281264" y="62180"/>
                </a:lnTo>
                <a:close/>
              </a:path>
              <a:path w="326389" h="581660">
                <a:moveTo>
                  <a:pt x="324332" y="51054"/>
                </a:moveTo>
                <a:lnTo>
                  <a:pt x="287400" y="51054"/>
                </a:lnTo>
                <a:lnTo>
                  <a:pt x="304038" y="60198"/>
                </a:lnTo>
                <a:lnTo>
                  <a:pt x="297904" y="71323"/>
                </a:lnTo>
                <a:lnTo>
                  <a:pt x="322961" y="85090"/>
                </a:lnTo>
                <a:lnTo>
                  <a:pt x="324332" y="51054"/>
                </a:lnTo>
                <a:close/>
              </a:path>
              <a:path w="326389" h="581660">
                <a:moveTo>
                  <a:pt x="287400" y="51054"/>
                </a:moveTo>
                <a:lnTo>
                  <a:pt x="281264" y="62180"/>
                </a:lnTo>
                <a:lnTo>
                  <a:pt x="297904" y="71323"/>
                </a:lnTo>
                <a:lnTo>
                  <a:pt x="304038" y="60198"/>
                </a:lnTo>
                <a:lnTo>
                  <a:pt x="287400" y="51054"/>
                </a:lnTo>
                <a:close/>
              </a:path>
              <a:path w="326389" h="581660">
                <a:moveTo>
                  <a:pt x="326389" y="0"/>
                </a:moveTo>
                <a:lnTo>
                  <a:pt x="256158" y="48387"/>
                </a:lnTo>
                <a:lnTo>
                  <a:pt x="281264" y="62180"/>
                </a:lnTo>
                <a:lnTo>
                  <a:pt x="287400" y="51054"/>
                </a:lnTo>
                <a:lnTo>
                  <a:pt x="324332" y="51054"/>
                </a:lnTo>
                <a:lnTo>
                  <a:pt x="326389" y="0"/>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1" name="object 30"/>
          <p:cNvSpPr/>
          <p:nvPr/>
        </p:nvSpPr>
        <p:spPr>
          <a:xfrm>
            <a:off x="5014467" y="3399420"/>
            <a:ext cx="318135" cy="76200"/>
          </a:xfrm>
          <a:custGeom>
            <a:avLst/>
            <a:gdLst/>
            <a:ahLst/>
            <a:cxnLst/>
            <a:rect l="l" t="t" r="r" b="b"/>
            <a:pathLst>
              <a:path w="318135" h="76200">
                <a:moveTo>
                  <a:pt x="241808" y="0"/>
                </a:moveTo>
                <a:lnTo>
                  <a:pt x="241808" y="76200"/>
                </a:lnTo>
                <a:lnTo>
                  <a:pt x="298958" y="47625"/>
                </a:lnTo>
                <a:lnTo>
                  <a:pt x="254508" y="47625"/>
                </a:lnTo>
                <a:lnTo>
                  <a:pt x="254508" y="28575"/>
                </a:lnTo>
                <a:lnTo>
                  <a:pt x="298958" y="28575"/>
                </a:lnTo>
                <a:lnTo>
                  <a:pt x="241808" y="0"/>
                </a:lnTo>
                <a:close/>
              </a:path>
              <a:path w="318135" h="76200">
                <a:moveTo>
                  <a:pt x="241808" y="28575"/>
                </a:moveTo>
                <a:lnTo>
                  <a:pt x="0" y="28575"/>
                </a:lnTo>
                <a:lnTo>
                  <a:pt x="0" y="47625"/>
                </a:lnTo>
                <a:lnTo>
                  <a:pt x="241808" y="47625"/>
                </a:lnTo>
                <a:lnTo>
                  <a:pt x="241808" y="28575"/>
                </a:lnTo>
                <a:close/>
              </a:path>
              <a:path w="318135" h="76200">
                <a:moveTo>
                  <a:pt x="298958" y="28575"/>
                </a:moveTo>
                <a:lnTo>
                  <a:pt x="254508" y="28575"/>
                </a:lnTo>
                <a:lnTo>
                  <a:pt x="254508" y="47625"/>
                </a:lnTo>
                <a:lnTo>
                  <a:pt x="298958" y="47625"/>
                </a:lnTo>
                <a:lnTo>
                  <a:pt x="318008" y="38100"/>
                </a:lnTo>
                <a:lnTo>
                  <a:pt x="298958"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2" name="object 31"/>
          <p:cNvSpPr/>
          <p:nvPr/>
        </p:nvSpPr>
        <p:spPr>
          <a:xfrm>
            <a:off x="6489084" y="3404627"/>
            <a:ext cx="318135" cy="76200"/>
          </a:xfrm>
          <a:custGeom>
            <a:avLst/>
            <a:gdLst/>
            <a:ahLst/>
            <a:cxnLst/>
            <a:rect l="l" t="t" r="r" b="b"/>
            <a:pathLst>
              <a:path w="318135" h="76200">
                <a:moveTo>
                  <a:pt x="241681" y="0"/>
                </a:moveTo>
                <a:lnTo>
                  <a:pt x="241681" y="76200"/>
                </a:lnTo>
                <a:lnTo>
                  <a:pt x="298831" y="47625"/>
                </a:lnTo>
                <a:lnTo>
                  <a:pt x="254381" y="47625"/>
                </a:lnTo>
                <a:lnTo>
                  <a:pt x="254381" y="28575"/>
                </a:lnTo>
                <a:lnTo>
                  <a:pt x="298831" y="28575"/>
                </a:lnTo>
                <a:lnTo>
                  <a:pt x="241681" y="0"/>
                </a:lnTo>
                <a:close/>
              </a:path>
              <a:path w="318135" h="76200">
                <a:moveTo>
                  <a:pt x="241681" y="28575"/>
                </a:moveTo>
                <a:lnTo>
                  <a:pt x="0" y="28575"/>
                </a:lnTo>
                <a:lnTo>
                  <a:pt x="0" y="47625"/>
                </a:lnTo>
                <a:lnTo>
                  <a:pt x="241681" y="47625"/>
                </a:lnTo>
                <a:lnTo>
                  <a:pt x="241681" y="28575"/>
                </a:lnTo>
                <a:close/>
              </a:path>
              <a:path w="318135" h="76200">
                <a:moveTo>
                  <a:pt x="298831" y="28575"/>
                </a:moveTo>
                <a:lnTo>
                  <a:pt x="254381" y="28575"/>
                </a:lnTo>
                <a:lnTo>
                  <a:pt x="254381" y="47625"/>
                </a:lnTo>
                <a:lnTo>
                  <a:pt x="298831" y="47625"/>
                </a:lnTo>
                <a:lnTo>
                  <a:pt x="317881" y="38100"/>
                </a:lnTo>
                <a:lnTo>
                  <a:pt x="298831"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3" name="object 32"/>
          <p:cNvSpPr/>
          <p:nvPr/>
        </p:nvSpPr>
        <p:spPr>
          <a:xfrm>
            <a:off x="3945270" y="1991268"/>
            <a:ext cx="345440" cy="2024380"/>
          </a:xfrm>
          <a:custGeom>
            <a:avLst/>
            <a:gdLst/>
            <a:ahLst/>
            <a:cxnLst/>
            <a:rect l="l" t="t" r="r" b="b"/>
            <a:pathLst>
              <a:path w="345439" h="2024379">
                <a:moveTo>
                  <a:pt x="298317" y="73814"/>
                </a:moveTo>
                <a:lnTo>
                  <a:pt x="0" y="2021586"/>
                </a:lnTo>
                <a:lnTo>
                  <a:pt x="18796" y="2024380"/>
                </a:lnTo>
                <a:lnTo>
                  <a:pt x="317100" y="76696"/>
                </a:lnTo>
                <a:lnTo>
                  <a:pt x="298317" y="73814"/>
                </a:lnTo>
                <a:close/>
              </a:path>
              <a:path w="345439" h="2024379">
                <a:moveTo>
                  <a:pt x="338957" y="61341"/>
                </a:moveTo>
                <a:lnTo>
                  <a:pt x="300228" y="61341"/>
                </a:lnTo>
                <a:lnTo>
                  <a:pt x="319024" y="64135"/>
                </a:lnTo>
                <a:lnTo>
                  <a:pt x="317100" y="76696"/>
                </a:lnTo>
                <a:lnTo>
                  <a:pt x="345313" y="81025"/>
                </a:lnTo>
                <a:lnTo>
                  <a:pt x="338957" y="61341"/>
                </a:lnTo>
                <a:close/>
              </a:path>
              <a:path w="345439" h="2024379">
                <a:moveTo>
                  <a:pt x="300228" y="61341"/>
                </a:moveTo>
                <a:lnTo>
                  <a:pt x="298317" y="73814"/>
                </a:lnTo>
                <a:lnTo>
                  <a:pt x="317100" y="76696"/>
                </a:lnTo>
                <a:lnTo>
                  <a:pt x="319024" y="64135"/>
                </a:lnTo>
                <a:lnTo>
                  <a:pt x="300228" y="61341"/>
                </a:lnTo>
                <a:close/>
              </a:path>
              <a:path w="345439" h="2024379">
                <a:moveTo>
                  <a:pt x="319151" y="0"/>
                </a:moveTo>
                <a:lnTo>
                  <a:pt x="270002" y="69469"/>
                </a:lnTo>
                <a:lnTo>
                  <a:pt x="298317" y="73814"/>
                </a:lnTo>
                <a:lnTo>
                  <a:pt x="300228" y="61341"/>
                </a:lnTo>
                <a:lnTo>
                  <a:pt x="338957" y="61341"/>
                </a:lnTo>
                <a:lnTo>
                  <a:pt x="319151" y="0"/>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4" name="object 33"/>
          <p:cNvSpPr/>
          <p:nvPr/>
        </p:nvSpPr>
        <p:spPr>
          <a:xfrm>
            <a:off x="5237115" y="1953168"/>
            <a:ext cx="294005" cy="76200"/>
          </a:xfrm>
          <a:custGeom>
            <a:avLst/>
            <a:gdLst/>
            <a:ahLst/>
            <a:cxnLst/>
            <a:rect l="l" t="t" r="r" b="b"/>
            <a:pathLst>
              <a:path w="294004" h="76200">
                <a:moveTo>
                  <a:pt x="217296" y="0"/>
                </a:moveTo>
                <a:lnTo>
                  <a:pt x="217296" y="76200"/>
                </a:lnTo>
                <a:lnTo>
                  <a:pt x="274446" y="47625"/>
                </a:lnTo>
                <a:lnTo>
                  <a:pt x="229996" y="47625"/>
                </a:lnTo>
                <a:lnTo>
                  <a:pt x="229996" y="28575"/>
                </a:lnTo>
                <a:lnTo>
                  <a:pt x="274446" y="28575"/>
                </a:lnTo>
                <a:lnTo>
                  <a:pt x="217296" y="0"/>
                </a:lnTo>
                <a:close/>
              </a:path>
              <a:path w="294004" h="76200">
                <a:moveTo>
                  <a:pt x="217296" y="28575"/>
                </a:moveTo>
                <a:lnTo>
                  <a:pt x="0" y="28575"/>
                </a:lnTo>
                <a:lnTo>
                  <a:pt x="0" y="47625"/>
                </a:lnTo>
                <a:lnTo>
                  <a:pt x="217296" y="47625"/>
                </a:lnTo>
                <a:lnTo>
                  <a:pt x="217296" y="28575"/>
                </a:lnTo>
                <a:close/>
              </a:path>
              <a:path w="294004" h="76200">
                <a:moveTo>
                  <a:pt x="274446" y="28575"/>
                </a:moveTo>
                <a:lnTo>
                  <a:pt x="229996" y="28575"/>
                </a:lnTo>
                <a:lnTo>
                  <a:pt x="229996" y="47625"/>
                </a:lnTo>
                <a:lnTo>
                  <a:pt x="274446" y="47625"/>
                </a:lnTo>
                <a:lnTo>
                  <a:pt x="293496" y="38100"/>
                </a:lnTo>
                <a:lnTo>
                  <a:pt x="274446"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5" name="object 34"/>
          <p:cNvSpPr/>
          <p:nvPr/>
        </p:nvSpPr>
        <p:spPr>
          <a:xfrm>
            <a:off x="3946032" y="4010314"/>
            <a:ext cx="322580" cy="697230"/>
          </a:xfrm>
          <a:custGeom>
            <a:avLst/>
            <a:gdLst/>
            <a:ahLst/>
            <a:cxnLst/>
            <a:rect l="l" t="t" r="r" b="b"/>
            <a:pathLst>
              <a:path w="322580" h="697229">
                <a:moveTo>
                  <a:pt x="278680" y="631320"/>
                </a:moveTo>
                <a:lnTo>
                  <a:pt x="252603" y="643001"/>
                </a:lnTo>
                <a:lnTo>
                  <a:pt x="318389" y="696976"/>
                </a:lnTo>
                <a:lnTo>
                  <a:pt x="320730" y="642874"/>
                </a:lnTo>
                <a:lnTo>
                  <a:pt x="283845" y="642874"/>
                </a:lnTo>
                <a:lnTo>
                  <a:pt x="278680" y="631320"/>
                </a:lnTo>
                <a:close/>
              </a:path>
              <a:path w="322580" h="697229">
                <a:moveTo>
                  <a:pt x="296063" y="623535"/>
                </a:moveTo>
                <a:lnTo>
                  <a:pt x="278680" y="631320"/>
                </a:lnTo>
                <a:lnTo>
                  <a:pt x="283845" y="642874"/>
                </a:lnTo>
                <a:lnTo>
                  <a:pt x="301244" y="635126"/>
                </a:lnTo>
                <a:lnTo>
                  <a:pt x="296063" y="623535"/>
                </a:lnTo>
                <a:close/>
              </a:path>
              <a:path w="322580" h="697229">
                <a:moveTo>
                  <a:pt x="322072" y="611886"/>
                </a:moveTo>
                <a:lnTo>
                  <a:pt x="296063" y="623535"/>
                </a:lnTo>
                <a:lnTo>
                  <a:pt x="301244" y="635126"/>
                </a:lnTo>
                <a:lnTo>
                  <a:pt x="283845" y="642874"/>
                </a:lnTo>
                <a:lnTo>
                  <a:pt x="320730" y="642874"/>
                </a:lnTo>
                <a:lnTo>
                  <a:pt x="322072" y="611886"/>
                </a:lnTo>
                <a:close/>
              </a:path>
              <a:path w="322580" h="697229">
                <a:moveTo>
                  <a:pt x="17399" y="0"/>
                </a:moveTo>
                <a:lnTo>
                  <a:pt x="0" y="7874"/>
                </a:lnTo>
                <a:lnTo>
                  <a:pt x="278680" y="631320"/>
                </a:lnTo>
                <a:lnTo>
                  <a:pt x="296063" y="623535"/>
                </a:lnTo>
                <a:lnTo>
                  <a:pt x="17399" y="0"/>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6" name="object 35"/>
          <p:cNvSpPr/>
          <p:nvPr/>
        </p:nvSpPr>
        <p:spPr>
          <a:xfrm>
            <a:off x="3945270" y="4012727"/>
            <a:ext cx="345440" cy="1985645"/>
          </a:xfrm>
          <a:custGeom>
            <a:avLst/>
            <a:gdLst/>
            <a:ahLst/>
            <a:cxnLst/>
            <a:rect l="l" t="t" r="r" b="b"/>
            <a:pathLst>
              <a:path w="345439" h="1985645">
                <a:moveTo>
                  <a:pt x="298013" y="1911457"/>
                </a:moveTo>
                <a:lnTo>
                  <a:pt x="269748" y="1915871"/>
                </a:lnTo>
                <a:lnTo>
                  <a:pt x="319151" y="1985276"/>
                </a:lnTo>
                <a:lnTo>
                  <a:pt x="338706" y="1924011"/>
                </a:lnTo>
                <a:lnTo>
                  <a:pt x="299974" y="1924011"/>
                </a:lnTo>
                <a:lnTo>
                  <a:pt x="298013" y="1911457"/>
                </a:lnTo>
                <a:close/>
              </a:path>
              <a:path w="345439" h="1985645">
                <a:moveTo>
                  <a:pt x="316809" y="1908522"/>
                </a:moveTo>
                <a:lnTo>
                  <a:pt x="298013" y="1911457"/>
                </a:lnTo>
                <a:lnTo>
                  <a:pt x="299974" y="1924011"/>
                </a:lnTo>
                <a:lnTo>
                  <a:pt x="318770" y="1921078"/>
                </a:lnTo>
                <a:lnTo>
                  <a:pt x="316809" y="1908522"/>
                </a:lnTo>
                <a:close/>
              </a:path>
              <a:path w="345439" h="1985645">
                <a:moveTo>
                  <a:pt x="345059" y="1904111"/>
                </a:moveTo>
                <a:lnTo>
                  <a:pt x="316809" y="1908522"/>
                </a:lnTo>
                <a:lnTo>
                  <a:pt x="318770" y="1921078"/>
                </a:lnTo>
                <a:lnTo>
                  <a:pt x="299974" y="1924011"/>
                </a:lnTo>
                <a:lnTo>
                  <a:pt x="338706" y="1924011"/>
                </a:lnTo>
                <a:lnTo>
                  <a:pt x="345059" y="1904111"/>
                </a:lnTo>
                <a:close/>
              </a:path>
              <a:path w="345439" h="1985645">
                <a:moveTo>
                  <a:pt x="18796" y="0"/>
                </a:moveTo>
                <a:lnTo>
                  <a:pt x="0" y="3048"/>
                </a:lnTo>
                <a:lnTo>
                  <a:pt x="298013" y="1911457"/>
                </a:lnTo>
                <a:lnTo>
                  <a:pt x="316809" y="1908522"/>
                </a:lnTo>
                <a:lnTo>
                  <a:pt x="18796" y="0"/>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7" name="object 36"/>
          <p:cNvSpPr/>
          <p:nvPr/>
        </p:nvSpPr>
        <p:spPr>
          <a:xfrm>
            <a:off x="2275792" y="4264314"/>
            <a:ext cx="1228725" cy="1219835"/>
          </a:xfrm>
          <a:custGeom>
            <a:avLst/>
            <a:gdLst/>
            <a:ahLst/>
            <a:cxnLst/>
            <a:rect l="l" t="t" r="r" b="b"/>
            <a:pathLst>
              <a:path w="1228725" h="1219835">
                <a:moveTo>
                  <a:pt x="18986" y="980566"/>
                </a:moveTo>
                <a:lnTo>
                  <a:pt x="0" y="982091"/>
                </a:lnTo>
                <a:lnTo>
                  <a:pt x="888" y="993241"/>
                </a:lnTo>
                <a:lnTo>
                  <a:pt x="977" y="993736"/>
                </a:lnTo>
                <a:lnTo>
                  <a:pt x="22225" y="1039888"/>
                </a:lnTo>
                <a:lnTo>
                  <a:pt x="54076" y="1072413"/>
                </a:lnTo>
                <a:lnTo>
                  <a:pt x="97281" y="1102639"/>
                </a:lnTo>
                <a:lnTo>
                  <a:pt x="131686" y="1121422"/>
                </a:lnTo>
                <a:lnTo>
                  <a:pt x="170243" y="1139024"/>
                </a:lnTo>
                <a:lnTo>
                  <a:pt x="212280" y="1155319"/>
                </a:lnTo>
                <a:lnTo>
                  <a:pt x="257619" y="1170063"/>
                </a:lnTo>
                <a:lnTo>
                  <a:pt x="305752" y="1183233"/>
                </a:lnTo>
                <a:lnTo>
                  <a:pt x="381952" y="1199642"/>
                </a:lnTo>
                <a:lnTo>
                  <a:pt x="435165" y="1207998"/>
                </a:lnTo>
                <a:lnTo>
                  <a:pt x="489775" y="1214259"/>
                </a:lnTo>
                <a:lnTo>
                  <a:pt x="545147" y="1218107"/>
                </a:lnTo>
                <a:lnTo>
                  <a:pt x="601027" y="1219454"/>
                </a:lnTo>
                <a:lnTo>
                  <a:pt x="615378" y="1218971"/>
                </a:lnTo>
                <a:lnTo>
                  <a:pt x="658431" y="1212278"/>
                </a:lnTo>
                <a:lnTo>
                  <a:pt x="694894" y="1200404"/>
                </a:lnTo>
                <a:lnTo>
                  <a:pt x="601154" y="1200404"/>
                </a:lnTo>
                <a:lnTo>
                  <a:pt x="573722" y="1200124"/>
                </a:lnTo>
                <a:lnTo>
                  <a:pt x="518858" y="1197483"/>
                </a:lnTo>
                <a:lnTo>
                  <a:pt x="464756" y="1192580"/>
                </a:lnTo>
                <a:lnTo>
                  <a:pt x="385762" y="1180973"/>
                </a:lnTo>
                <a:lnTo>
                  <a:pt x="334962" y="1170660"/>
                </a:lnTo>
                <a:lnTo>
                  <a:pt x="286575" y="1158582"/>
                </a:lnTo>
                <a:lnTo>
                  <a:pt x="240601" y="1144803"/>
                </a:lnTo>
                <a:lnTo>
                  <a:pt x="197929" y="1129652"/>
                </a:lnTo>
                <a:lnTo>
                  <a:pt x="158686" y="1113231"/>
                </a:lnTo>
                <a:lnTo>
                  <a:pt x="123380" y="1095654"/>
                </a:lnTo>
                <a:lnTo>
                  <a:pt x="78993" y="1067752"/>
                </a:lnTo>
                <a:lnTo>
                  <a:pt x="46050" y="1038758"/>
                </a:lnTo>
                <a:lnTo>
                  <a:pt x="22186" y="1000544"/>
                </a:lnTo>
                <a:lnTo>
                  <a:pt x="19955" y="991235"/>
                </a:lnTo>
                <a:lnTo>
                  <a:pt x="19739" y="990569"/>
                </a:lnTo>
                <a:lnTo>
                  <a:pt x="19732" y="989787"/>
                </a:lnTo>
                <a:lnTo>
                  <a:pt x="18986" y="980566"/>
                </a:lnTo>
                <a:close/>
              </a:path>
              <a:path w="1228725" h="1219835">
                <a:moveTo>
                  <a:pt x="1180796" y="75925"/>
                </a:moveTo>
                <a:lnTo>
                  <a:pt x="1175194" y="168656"/>
                </a:lnTo>
                <a:lnTo>
                  <a:pt x="1169606" y="224536"/>
                </a:lnTo>
                <a:lnTo>
                  <a:pt x="1162367" y="279781"/>
                </a:lnTo>
                <a:lnTo>
                  <a:pt x="1153858" y="334518"/>
                </a:lnTo>
                <a:lnTo>
                  <a:pt x="1143698" y="388747"/>
                </a:lnTo>
                <a:lnTo>
                  <a:pt x="1132395" y="442087"/>
                </a:lnTo>
                <a:lnTo>
                  <a:pt x="1119695" y="494538"/>
                </a:lnTo>
                <a:lnTo>
                  <a:pt x="1105725" y="545973"/>
                </a:lnTo>
                <a:lnTo>
                  <a:pt x="1090612" y="596391"/>
                </a:lnTo>
                <a:lnTo>
                  <a:pt x="1074356" y="645413"/>
                </a:lnTo>
                <a:lnTo>
                  <a:pt x="1057084" y="693293"/>
                </a:lnTo>
                <a:lnTo>
                  <a:pt x="1038669" y="739647"/>
                </a:lnTo>
                <a:lnTo>
                  <a:pt x="1019365" y="784479"/>
                </a:lnTo>
                <a:lnTo>
                  <a:pt x="999172" y="827532"/>
                </a:lnTo>
                <a:lnTo>
                  <a:pt x="978090" y="868934"/>
                </a:lnTo>
                <a:lnTo>
                  <a:pt x="956246" y="908316"/>
                </a:lnTo>
                <a:lnTo>
                  <a:pt x="933767" y="945794"/>
                </a:lnTo>
                <a:lnTo>
                  <a:pt x="910399" y="981163"/>
                </a:lnTo>
                <a:lnTo>
                  <a:pt x="886523" y="1014247"/>
                </a:lnTo>
                <a:lnTo>
                  <a:pt x="862139" y="1044943"/>
                </a:lnTo>
                <a:lnTo>
                  <a:pt x="824483" y="1086523"/>
                </a:lnTo>
                <a:lnTo>
                  <a:pt x="786066" y="1122019"/>
                </a:lnTo>
                <a:lnTo>
                  <a:pt x="746950" y="1151318"/>
                </a:lnTo>
                <a:lnTo>
                  <a:pt x="707453" y="1174115"/>
                </a:lnTo>
                <a:lnTo>
                  <a:pt x="667702" y="1189977"/>
                </a:lnTo>
                <a:lnTo>
                  <a:pt x="627951" y="1198727"/>
                </a:lnTo>
                <a:lnTo>
                  <a:pt x="601154" y="1200404"/>
                </a:lnTo>
                <a:lnTo>
                  <a:pt x="694894" y="1200404"/>
                </a:lnTo>
                <a:lnTo>
                  <a:pt x="729424" y="1184198"/>
                </a:lnTo>
                <a:lnTo>
                  <a:pt x="770953" y="1157960"/>
                </a:lnTo>
                <a:lnTo>
                  <a:pt x="811466" y="1125194"/>
                </a:lnTo>
                <a:lnTo>
                  <a:pt x="850963" y="1086408"/>
                </a:lnTo>
                <a:lnTo>
                  <a:pt x="876490" y="1057351"/>
                </a:lnTo>
                <a:lnTo>
                  <a:pt x="901636" y="1025944"/>
                </a:lnTo>
                <a:lnTo>
                  <a:pt x="925893" y="992162"/>
                </a:lnTo>
                <a:lnTo>
                  <a:pt x="949642" y="956284"/>
                </a:lnTo>
                <a:lnTo>
                  <a:pt x="972629" y="918133"/>
                </a:lnTo>
                <a:lnTo>
                  <a:pt x="994854" y="878078"/>
                </a:lnTo>
                <a:lnTo>
                  <a:pt x="1016190" y="836168"/>
                </a:lnTo>
                <a:lnTo>
                  <a:pt x="1036637" y="792480"/>
                </a:lnTo>
                <a:lnTo>
                  <a:pt x="1056195" y="747141"/>
                </a:lnTo>
                <a:lnTo>
                  <a:pt x="1074737" y="700278"/>
                </a:lnTo>
                <a:lnTo>
                  <a:pt x="1092263" y="652018"/>
                </a:lnTo>
                <a:lnTo>
                  <a:pt x="1108646" y="602361"/>
                </a:lnTo>
                <a:lnTo>
                  <a:pt x="1124013" y="551433"/>
                </a:lnTo>
                <a:lnTo>
                  <a:pt x="1138110" y="499491"/>
                </a:lnTo>
                <a:lnTo>
                  <a:pt x="1150937" y="446531"/>
                </a:lnTo>
                <a:lnTo>
                  <a:pt x="1162367" y="392683"/>
                </a:lnTo>
                <a:lnTo>
                  <a:pt x="1172527" y="338074"/>
                </a:lnTo>
                <a:lnTo>
                  <a:pt x="1181290" y="282701"/>
                </a:lnTo>
                <a:lnTo>
                  <a:pt x="1188529" y="226949"/>
                </a:lnTo>
                <a:lnTo>
                  <a:pt x="1194117" y="170561"/>
                </a:lnTo>
                <a:lnTo>
                  <a:pt x="1198435" y="113918"/>
                </a:lnTo>
                <a:lnTo>
                  <a:pt x="1199862" y="76339"/>
                </a:lnTo>
                <a:lnTo>
                  <a:pt x="1180796" y="75925"/>
                </a:lnTo>
                <a:close/>
              </a:path>
              <a:path w="1228725" h="1219835">
                <a:moveTo>
                  <a:pt x="19608" y="989787"/>
                </a:moveTo>
                <a:lnTo>
                  <a:pt x="19850" y="991235"/>
                </a:lnTo>
                <a:lnTo>
                  <a:pt x="19796" y="990569"/>
                </a:lnTo>
                <a:lnTo>
                  <a:pt x="19608" y="989787"/>
                </a:lnTo>
                <a:close/>
              </a:path>
              <a:path w="1228725" h="1219835">
                <a:moveTo>
                  <a:pt x="19796" y="990569"/>
                </a:moveTo>
                <a:lnTo>
                  <a:pt x="19850" y="991235"/>
                </a:lnTo>
                <a:lnTo>
                  <a:pt x="19796" y="990569"/>
                </a:lnTo>
                <a:close/>
              </a:path>
              <a:path w="1228725" h="1219835">
                <a:moveTo>
                  <a:pt x="19732" y="989787"/>
                </a:moveTo>
                <a:lnTo>
                  <a:pt x="19796" y="990569"/>
                </a:lnTo>
                <a:lnTo>
                  <a:pt x="19732" y="989787"/>
                </a:lnTo>
                <a:close/>
              </a:path>
              <a:path w="1228725" h="1219835">
                <a:moveTo>
                  <a:pt x="1222001" y="63118"/>
                </a:moveTo>
                <a:lnTo>
                  <a:pt x="1181290" y="63118"/>
                </a:lnTo>
                <a:lnTo>
                  <a:pt x="1200340" y="63754"/>
                </a:lnTo>
                <a:lnTo>
                  <a:pt x="1199862" y="76339"/>
                </a:lnTo>
                <a:lnTo>
                  <a:pt x="1228534" y="76962"/>
                </a:lnTo>
                <a:lnTo>
                  <a:pt x="1222001" y="63118"/>
                </a:lnTo>
                <a:close/>
              </a:path>
              <a:path w="1228725" h="1219835">
                <a:moveTo>
                  <a:pt x="1181290" y="63118"/>
                </a:moveTo>
                <a:lnTo>
                  <a:pt x="1180796" y="75925"/>
                </a:lnTo>
                <a:lnTo>
                  <a:pt x="1199862" y="76339"/>
                </a:lnTo>
                <a:lnTo>
                  <a:pt x="1200340" y="63754"/>
                </a:lnTo>
                <a:lnTo>
                  <a:pt x="1181290" y="63118"/>
                </a:lnTo>
                <a:close/>
              </a:path>
              <a:path w="1228725" h="1219835">
                <a:moveTo>
                  <a:pt x="1192212" y="0"/>
                </a:moveTo>
                <a:lnTo>
                  <a:pt x="1152461" y="75311"/>
                </a:lnTo>
                <a:lnTo>
                  <a:pt x="1180796" y="75925"/>
                </a:lnTo>
                <a:lnTo>
                  <a:pt x="1181290" y="63118"/>
                </a:lnTo>
                <a:lnTo>
                  <a:pt x="1222001" y="63118"/>
                </a:lnTo>
                <a:lnTo>
                  <a:pt x="1192212" y="0"/>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8" name="object 37"/>
          <p:cNvSpPr/>
          <p:nvPr/>
        </p:nvSpPr>
        <p:spPr>
          <a:xfrm>
            <a:off x="5237115" y="4669190"/>
            <a:ext cx="337185" cy="76200"/>
          </a:xfrm>
          <a:custGeom>
            <a:avLst/>
            <a:gdLst/>
            <a:ahLst/>
            <a:cxnLst/>
            <a:rect l="l" t="t" r="r" b="b"/>
            <a:pathLst>
              <a:path w="337185" h="76200">
                <a:moveTo>
                  <a:pt x="260985" y="0"/>
                </a:moveTo>
                <a:lnTo>
                  <a:pt x="260985" y="76200"/>
                </a:lnTo>
                <a:lnTo>
                  <a:pt x="318135" y="47625"/>
                </a:lnTo>
                <a:lnTo>
                  <a:pt x="273685" y="47625"/>
                </a:lnTo>
                <a:lnTo>
                  <a:pt x="273685" y="28575"/>
                </a:lnTo>
                <a:lnTo>
                  <a:pt x="318135" y="28575"/>
                </a:lnTo>
                <a:lnTo>
                  <a:pt x="260985" y="0"/>
                </a:lnTo>
                <a:close/>
              </a:path>
              <a:path w="337185" h="76200">
                <a:moveTo>
                  <a:pt x="260985" y="28575"/>
                </a:moveTo>
                <a:lnTo>
                  <a:pt x="0" y="28575"/>
                </a:lnTo>
                <a:lnTo>
                  <a:pt x="0" y="47625"/>
                </a:lnTo>
                <a:lnTo>
                  <a:pt x="260985" y="47625"/>
                </a:lnTo>
                <a:lnTo>
                  <a:pt x="260985" y="28575"/>
                </a:lnTo>
                <a:close/>
              </a:path>
              <a:path w="337185" h="76200">
                <a:moveTo>
                  <a:pt x="318135" y="28575"/>
                </a:moveTo>
                <a:lnTo>
                  <a:pt x="273685" y="28575"/>
                </a:lnTo>
                <a:lnTo>
                  <a:pt x="273685" y="47625"/>
                </a:lnTo>
                <a:lnTo>
                  <a:pt x="318135" y="47625"/>
                </a:lnTo>
                <a:lnTo>
                  <a:pt x="337185" y="38100"/>
                </a:lnTo>
                <a:lnTo>
                  <a:pt x="318135"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9" name="object 38"/>
          <p:cNvSpPr/>
          <p:nvPr/>
        </p:nvSpPr>
        <p:spPr>
          <a:xfrm>
            <a:off x="6673130" y="4651050"/>
            <a:ext cx="307340" cy="76200"/>
          </a:xfrm>
          <a:custGeom>
            <a:avLst/>
            <a:gdLst/>
            <a:ahLst/>
            <a:cxnLst/>
            <a:rect l="l" t="t" r="r" b="b"/>
            <a:pathLst>
              <a:path w="307339" h="76200">
                <a:moveTo>
                  <a:pt x="230632" y="0"/>
                </a:moveTo>
                <a:lnTo>
                  <a:pt x="230632" y="76200"/>
                </a:lnTo>
                <a:lnTo>
                  <a:pt x="287782" y="47625"/>
                </a:lnTo>
                <a:lnTo>
                  <a:pt x="243332" y="47625"/>
                </a:lnTo>
                <a:lnTo>
                  <a:pt x="243332" y="28575"/>
                </a:lnTo>
                <a:lnTo>
                  <a:pt x="287782" y="28575"/>
                </a:lnTo>
                <a:lnTo>
                  <a:pt x="230632" y="0"/>
                </a:lnTo>
                <a:close/>
              </a:path>
              <a:path w="307339" h="76200">
                <a:moveTo>
                  <a:pt x="230632" y="28575"/>
                </a:moveTo>
                <a:lnTo>
                  <a:pt x="0" y="28575"/>
                </a:lnTo>
                <a:lnTo>
                  <a:pt x="0" y="47625"/>
                </a:lnTo>
                <a:lnTo>
                  <a:pt x="230632" y="47625"/>
                </a:lnTo>
                <a:lnTo>
                  <a:pt x="230632" y="28575"/>
                </a:lnTo>
                <a:close/>
              </a:path>
              <a:path w="307339" h="76200">
                <a:moveTo>
                  <a:pt x="287782" y="28575"/>
                </a:moveTo>
                <a:lnTo>
                  <a:pt x="243332" y="28575"/>
                </a:lnTo>
                <a:lnTo>
                  <a:pt x="243332" y="47625"/>
                </a:lnTo>
                <a:lnTo>
                  <a:pt x="287782" y="47625"/>
                </a:lnTo>
                <a:lnTo>
                  <a:pt x="306832" y="38100"/>
                </a:lnTo>
                <a:lnTo>
                  <a:pt x="287782"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40" name="object 39"/>
          <p:cNvSpPr/>
          <p:nvPr/>
        </p:nvSpPr>
        <p:spPr>
          <a:xfrm>
            <a:off x="9338587" y="2704752"/>
            <a:ext cx="269875" cy="76200"/>
          </a:xfrm>
          <a:custGeom>
            <a:avLst/>
            <a:gdLst/>
            <a:ahLst/>
            <a:cxnLst/>
            <a:rect l="l" t="t" r="r" b="b"/>
            <a:pathLst>
              <a:path w="269875" h="76200">
                <a:moveTo>
                  <a:pt x="193548" y="0"/>
                </a:moveTo>
                <a:lnTo>
                  <a:pt x="193548" y="76200"/>
                </a:lnTo>
                <a:lnTo>
                  <a:pt x="250698" y="47625"/>
                </a:lnTo>
                <a:lnTo>
                  <a:pt x="206248" y="47625"/>
                </a:lnTo>
                <a:lnTo>
                  <a:pt x="206248" y="28575"/>
                </a:lnTo>
                <a:lnTo>
                  <a:pt x="250698" y="28575"/>
                </a:lnTo>
                <a:lnTo>
                  <a:pt x="193548" y="0"/>
                </a:lnTo>
                <a:close/>
              </a:path>
              <a:path w="269875" h="76200">
                <a:moveTo>
                  <a:pt x="193548" y="28575"/>
                </a:moveTo>
                <a:lnTo>
                  <a:pt x="0" y="28575"/>
                </a:lnTo>
                <a:lnTo>
                  <a:pt x="0" y="47625"/>
                </a:lnTo>
                <a:lnTo>
                  <a:pt x="193548" y="47625"/>
                </a:lnTo>
                <a:lnTo>
                  <a:pt x="193548" y="28575"/>
                </a:lnTo>
                <a:close/>
              </a:path>
              <a:path w="269875" h="76200">
                <a:moveTo>
                  <a:pt x="250698" y="28575"/>
                </a:moveTo>
                <a:lnTo>
                  <a:pt x="206248" y="28575"/>
                </a:lnTo>
                <a:lnTo>
                  <a:pt x="206248" y="47625"/>
                </a:lnTo>
                <a:lnTo>
                  <a:pt x="250698" y="47625"/>
                </a:lnTo>
                <a:lnTo>
                  <a:pt x="269748" y="38100"/>
                </a:lnTo>
                <a:lnTo>
                  <a:pt x="250698"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41" name="object 40"/>
          <p:cNvSpPr/>
          <p:nvPr/>
        </p:nvSpPr>
        <p:spPr>
          <a:xfrm>
            <a:off x="8077565" y="1846416"/>
            <a:ext cx="198120" cy="1804996"/>
          </a:xfrm>
          <a:custGeom>
            <a:avLst/>
            <a:gdLst/>
            <a:ahLst/>
            <a:cxnLst/>
            <a:rect l="l" t="t" r="r" b="b"/>
            <a:pathLst>
              <a:path w="198120" h="1816735">
                <a:moveTo>
                  <a:pt x="0" y="0"/>
                </a:moveTo>
                <a:lnTo>
                  <a:pt x="38496" y="1293"/>
                </a:lnTo>
                <a:lnTo>
                  <a:pt x="69945" y="4825"/>
                </a:lnTo>
                <a:lnTo>
                  <a:pt x="91154" y="10072"/>
                </a:lnTo>
                <a:lnTo>
                  <a:pt x="98932" y="16510"/>
                </a:lnTo>
                <a:lnTo>
                  <a:pt x="98932" y="891666"/>
                </a:lnTo>
                <a:lnTo>
                  <a:pt x="106691" y="898104"/>
                </a:lnTo>
                <a:lnTo>
                  <a:pt x="127857" y="903351"/>
                </a:lnTo>
                <a:lnTo>
                  <a:pt x="159261" y="906883"/>
                </a:lnTo>
                <a:lnTo>
                  <a:pt x="197738" y="908176"/>
                </a:lnTo>
                <a:lnTo>
                  <a:pt x="159261" y="909470"/>
                </a:lnTo>
                <a:lnTo>
                  <a:pt x="127857" y="913002"/>
                </a:lnTo>
                <a:lnTo>
                  <a:pt x="106691" y="918249"/>
                </a:lnTo>
                <a:lnTo>
                  <a:pt x="98932" y="924687"/>
                </a:lnTo>
                <a:lnTo>
                  <a:pt x="98932" y="1799844"/>
                </a:lnTo>
                <a:lnTo>
                  <a:pt x="91154" y="1806281"/>
                </a:lnTo>
                <a:lnTo>
                  <a:pt x="69945" y="1811528"/>
                </a:lnTo>
                <a:lnTo>
                  <a:pt x="38496" y="1815060"/>
                </a:lnTo>
                <a:lnTo>
                  <a:pt x="0" y="1816354"/>
                </a:lnTo>
              </a:path>
            </a:pathLst>
          </a:custGeom>
          <a:ln w="19050">
            <a:solidFill>
              <a:srgbClr val="000000"/>
            </a:solidFill>
          </a:ln>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42" name="object 41"/>
          <p:cNvSpPr txBox="1"/>
          <p:nvPr/>
        </p:nvSpPr>
        <p:spPr>
          <a:xfrm>
            <a:off x="6977738" y="1833859"/>
            <a:ext cx="942887" cy="276999"/>
          </a:xfrm>
          <a:prstGeom prst="rect">
            <a:avLst/>
          </a:prstGeom>
          <a:solidFill>
            <a:srgbClr val="9F9FFF"/>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MSRANet</a:t>
            </a:r>
            <a:endParaRPr dirty="0"/>
          </a:p>
        </p:txBody>
      </p:sp>
      <p:sp>
        <p:nvSpPr>
          <p:cNvPr id="43" name="object 42"/>
          <p:cNvSpPr/>
          <p:nvPr/>
        </p:nvSpPr>
        <p:spPr>
          <a:xfrm>
            <a:off x="6503177" y="1953168"/>
            <a:ext cx="363855" cy="76200"/>
          </a:xfrm>
          <a:custGeom>
            <a:avLst/>
            <a:gdLst/>
            <a:ahLst/>
            <a:cxnLst/>
            <a:rect l="l" t="t" r="r" b="b"/>
            <a:pathLst>
              <a:path w="363854" h="76200">
                <a:moveTo>
                  <a:pt x="287274" y="0"/>
                </a:moveTo>
                <a:lnTo>
                  <a:pt x="287274" y="76200"/>
                </a:lnTo>
                <a:lnTo>
                  <a:pt x="344424" y="47625"/>
                </a:lnTo>
                <a:lnTo>
                  <a:pt x="299974" y="47625"/>
                </a:lnTo>
                <a:lnTo>
                  <a:pt x="299974" y="28575"/>
                </a:lnTo>
                <a:lnTo>
                  <a:pt x="344424" y="28575"/>
                </a:lnTo>
                <a:lnTo>
                  <a:pt x="287274" y="0"/>
                </a:lnTo>
                <a:close/>
              </a:path>
              <a:path w="363854" h="76200">
                <a:moveTo>
                  <a:pt x="287274" y="28575"/>
                </a:moveTo>
                <a:lnTo>
                  <a:pt x="0" y="28575"/>
                </a:lnTo>
                <a:lnTo>
                  <a:pt x="0" y="47625"/>
                </a:lnTo>
                <a:lnTo>
                  <a:pt x="287274" y="47625"/>
                </a:lnTo>
                <a:lnTo>
                  <a:pt x="287274" y="28575"/>
                </a:lnTo>
                <a:close/>
              </a:path>
              <a:path w="363854" h="76200">
                <a:moveTo>
                  <a:pt x="344424" y="28575"/>
                </a:moveTo>
                <a:lnTo>
                  <a:pt x="299974" y="28575"/>
                </a:lnTo>
                <a:lnTo>
                  <a:pt x="299974" y="47625"/>
                </a:lnTo>
                <a:lnTo>
                  <a:pt x="344424" y="47625"/>
                </a:lnTo>
                <a:lnTo>
                  <a:pt x="363474" y="38100"/>
                </a:lnTo>
                <a:lnTo>
                  <a:pt x="344424" y="28575"/>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44" name="object 43"/>
          <p:cNvSpPr txBox="1"/>
          <p:nvPr/>
        </p:nvSpPr>
        <p:spPr>
          <a:xfrm>
            <a:off x="4312824" y="1471514"/>
            <a:ext cx="742950" cy="228909"/>
          </a:xfrm>
          <a:prstGeom prst="rect">
            <a:avLst/>
          </a:prstGeom>
        </p:spPr>
        <p:txBody>
          <a:bodyPr vert="horz" wrap="square" lIns="0" tIns="13335" rIns="0" bIns="0" rtlCol="0">
            <a:spAutoFit/>
          </a:bodyPr>
          <a:lstStyle/>
          <a:p>
            <a:pPr marL="12700" algn="ctr">
              <a:lnSpc>
                <a:spcPct val="100000"/>
              </a:lnSpc>
              <a:spcBef>
                <a:spcPts val="105"/>
              </a:spcBef>
            </a:pPr>
            <a:r>
              <a:rPr sz="1400" b="1" spc="5" dirty="0">
                <a:latin typeface="微软雅黑" panose="020B0503020204020204" pitchFamily="34" charset="-122"/>
                <a:ea typeface="微软雅黑" panose="020B0503020204020204" pitchFamily="34" charset="-122"/>
                <a:cs typeface="宋体" panose="02010600030101010101" pitchFamily="2" charset="-122"/>
              </a:rPr>
              <a:t>网络</a:t>
            </a:r>
            <a:r>
              <a:rPr sz="1400" b="1" spc="-5" dirty="0">
                <a:latin typeface="微软雅黑" panose="020B0503020204020204" pitchFamily="34" charset="-122"/>
                <a:ea typeface="微软雅黑" panose="020B0503020204020204" pitchFamily="34" charset="-122"/>
                <a:cs typeface="宋体" panose="02010600030101010101" pitchFamily="2" charset="-122"/>
              </a:rPr>
              <a:t>加深</a:t>
            </a:r>
            <a:endParaRPr sz="14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object 44"/>
          <p:cNvSpPr txBox="1"/>
          <p:nvPr/>
        </p:nvSpPr>
        <p:spPr>
          <a:xfrm>
            <a:off x="4301760" y="2835817"/>
            <a:ext cx="1454785" cy="228909"/>
          </a:xfrm>
          <a:prstGeom prst="rect">
            <a:avLst/>
          </a:prstGeom>
        </p:spPr>
        <p:txBody>
          <a:bodyPr vert="horz" wrap="square" lIns="0" tIns="13335" rIns="0" bIns="0" rtlCol="0">
            <a:spAutoFit/>
          </a:bodyPr>
          <a:lstStyle/>
          <a:p>
            <a:pPr marL="12700" algn="ctr">
              <a:lnSpc>
                <a:spcPct val="100000"/>
              </a:lnSpc>
              <a:spcBef>
                <a:spcPts val="105"/>
              </a:spcBef>
            </a:pPr>
            <a:r>
              <a:rPr sz="1400" b="1" spc="5" dirty="0">
                <a:latin typeface="微软雅黑" panose="020B0503020204020204" pitchFamily="34" charset="-122"/>
                <a:ea typeface="微软雅黑" panose="020B0503020204020204" pitchFamily="34" charset="-122"/>
                <a:cs typeface="宋体" panose="02010600030101010101" pitchFamily="2" charset="-122"/>
              </a:rPr>
              <a:t>增强</a:t>
            </a:r>
            <a:r>
              <a:rPr sz="1400" b="1" spc="-5" dirty="0">
                <a:latin typeface="微软雅黑" panose="020B0503020204020204" pitchFamily="34" charset="-122"/>
                <a:ea typeface="微软雅黑" panose="020B0503020204020204" pitchFamily="34" charset="-122"/>
                <a:cs typeface="宋体" panose="02010600030101010101" pitchFamily="2" charset="-122"/>
              </a:rPr>
              <a:t>卷积</a:t>
            </a:r>
            <a:r>
              <a:rPr sz="1400" b="1" spc="-15" dirty="0">
                <a:latin typeface="微软雅黑" panose="020B0503020204020204" pitchFamily="34" charset="-122"/>
                <a:ea typeface="微软雅黑" panose="020B0503020204020204" pitchFamily="34" charset="-122"/>
                <a:cs typeface="宋体" panose="02010600030101010101" pitchFamily="2" charset="-122"/>
              </a:rPr>
              <a:t>模</a:t>
            </a:r>
            <a:r>
              <a:rPr sz="1400" b="1" spc="-5" dirty="0">
                <a:latin typeface="微软雅黑" panose="020B0503020204020204" pitchFamily="34" charset="-122"/>
                <a:ea typeface="微软雅黑" panose="020B0503020204020204" pitchFamily="34" charset="-122"/>
                <a:cs typeface="宋体" panose="02010600030101010101" pitchFamily="2" charset="-122"/>
              </a:rPr>
              <a:t>块功能</a:t>
            </a:r>
            <a:endParaRPr sz="1400">
              <a:latin typeface="微软雅黑" panose="020B0503020204020204" pitchFamily="34" charset="-122"/>
              <a:ea typeface="微软雅黑" panose="020B0503020204020204" pitchFamily="34" charset="-122"/>
              <a:cs typeface="宋体" panose="02010600030101010101" pitchFamily="2" charset="-122"/>
            </a:endParaRPr>
          </a:p>
        </p:txBody>
      </p:sp>
      <p:sp>
        <p:nvSpPr>
          <p:cNvPr id="46" name="object 45"/>
          <p:cNvSpPr txBox="1"/>
          <p:nvPr/>
        </p:nvSpPr>
        <p:spPr>
          <a:xfrm>
            <a:off x="4301760" y="4082068"/>
            <a:ext cx="1810385" cy="228268"/>
          </a:xfrm>
          <a:prstGeom prst="rect">
            <a:avLst/>
          </a:prstGeom>
        </p:spPr>
        <p:txBody>
          <a:bodyPr vert="horz" wrap="square" lIns="0" tIns="12700" rIns="0" bIns="0" rtlCol="0">
            <a:spAutoFit/>
          </a:bodyPr>
          <a:lstStyle/>
          <a:p>
            <a:pPr marL="12700" algn="ctr">
              <a:lnSpc>
                <a:spcPct val="100000"/>
              </a:lnSpc>
              <a:spcBef>
                <a:spcPts val="100"/>
              </a:spcBef>
            </a:pPr>
            <a:r>
              <a:rPr sz="1400" b="1" spc="5" dirty="0">
                <a:latin typeface="微软雅黑" panose="020B0503020204020204" pitchFamily="34" charset="-122"/>
                <a:ea typeface="微软雅黑" panose="020B0503020204020204" pitchFamily="34" charset="-122"/>
                <a:cs typeface="宋体" panose="02010600030101010101" pitchFamily="2" charset="-122"/>
              </a:rPr>
              <a:t>从分</a:t>
            </a:r>
            <a:r>
              <a:rPr sz="1400" b="1" spc="-5" dirty="0">
                <a:latin typeface="微软雅黑" panose="020B0503020204020204" pitchFamily="34" charset="-122"/>
                <a:ea typeface="微软雅黑" panose="020B0503020204020204" pitchFamily="34" charset="-122"/>
                <a:cs typeface="宋体" panose="02010600030101010101" pitchFamily="2" charset="-122"/>
              </a:rPr>
              <a:t>类任</a:t>
            </a:r>
            <a:r>
              <a:rPr sz="1400" b="1" spc="-15" dirty="0">
                <a:latin typeface="微软雅黑" panose="020B0503020204020204" pitchFamily="34" charset="-122"/>
                <a:ea typeface="微软雅黑" panose="020B0503020204020204" pitchFamily="34" charset="-122"/>
                <a:cs typeface="宋体" panose="02010600030101010101" pitchFamily="2" charset="-122"/>
              </a:rPr>
              <a:t>务</a:t>
            </a:r>
            <a:r>
              <a:rPr sz="1400" b="1" spc="-5" dirty="0">
                <a:latin typeface="微软雅黑" panose="020B0503020204020204" pitchFamily="34" charset="-122"/>
                <a:ea typeface="微软雅黑" panose="020B0503020204020204" pitchFamily="34" charset="-122"/>
                <a:cs typeface="宋体" panose="02010600030101010101" pitchFamily="2" charset="-122"/>
              </a:rPr>
              <a:t>到检</a:t>
            </a:r>
            <a:r>
              <a:rPr sz="1400" b="1" spc="-15" dirty="0">
                <a:latin typeface="微软雅黑" panose="020B0503020204020204" pitchFamily="34" charset="-122"/>
                <a:ea typeface="微软雅黑" panose="020B0503020204020204" pitchFamily="34" charset="-122"/>
                <a:cs typeface="宋体" panose="02010600030101010101" pitchFamily="2" charset="-122"/>
              </a:rPr>
              <a:t>测</a:t>
            </a:r>
            <a:r>
              <a:rPr sz="1400" b="1" spc="-5" dirty="0">
                <a:latin typeface="微软雅黑" panose="020B0503020204020204" pitchFamily="34" charset="-122"/>
                <a:ea typeface="微软雅黑" panose="020B0503020204020204" pitchFamily="34" charset="-122"/>
                <a:cs typeface="宋体" panose="02010600030101010101" pitchFamily="2" charset="-122"/>
              </a:rPr>
              <a:t>任务</a:t>
            </a:r>
            <a:endParaRPr sz="1400">
              <a:latin typeface="微软雅黑" panose="020B0503020204020204" pitchFamily="34" charset="-122"/>
              <a:ea typeface="微软雅黑" panose="020B0503020204020204" pitchFamily="34" charset="-122"/>
              <a:cs typeface="宋体" panose="02010600030101010101" pitchFamily="2" charset="-122"/>
            </a:endParaRPr>
          </a:p>
        </p:txBody>
      </p:sp>
      <p:sp>
        <p:nvSpPr>
          <p:cNvPr id="47" name="object 46"/>
          <p:cNvSpPr txBox="1"/>
          <p:nvPr/>
        </p:nvSpPr>
        <p:spPr>
          <a:xfrm>
            <a:off x="4301760" y="5381152"/>
            <a:ext cx="1454785" cy="228268"/>
          </a:xfrm>
          <a:prstGeom prst="rect">
            <a:avLst/>
          </a:prstGeom>
        </p:spPr>
        <p:txBody>
          <a:bodyPr vert="horz" wrap="square" lIns="0" tIns="12700" rIns="0" bIns="0" rtlCol="0">
            <a:spAutoFit/>
          </a:bodyPr>
          <a:lstStyle/>
          <a:p>
            <a:pPr marL="12700" algn="ctr">
              <a:lnSpc>
                <a:spcPct val="100000"/>
              </a:lnSpc>
              <a:spcBef>
                <a:spcPts val="100"/>
              </a:spcBef>
            </a:pPr>
            <a:r>
              <a:rPr sz="1400" b="1" spc="5" dirty="0">
                <a:latin typeface="微软雅黑" panose="020B0503020204020204" pitchFamily="34" charset="-122"/>
                <a:ea typeface="微软雅黑" panose="020B0503020204020204" pitchFamily="34" charset="-122"/>
                <a:cs typeface="宋体" panose="02010600030101010101" pitchFamily="2" charset="-122"/>
              </a:rPr>
              <a:t>增加</a:t>
            </a:r>
            <a:r>
              <a:rPr sz="1400" b="1" spc="-5" dirty="0">
                <a:latin typeface="微软雅黑" panose="020B0503020204020204" pitchFamily="34" charset="-122"/>
                <a:ea typeface="微软雅黑" panose="020B0503020204020204" pitchFamily="34" charset="-122"/>
                <a:cs typeface="宋体" panose="02010600030101010101" pitchFamily="2" charset="-122"/>
              </a:rPr>
              <a:t>新的</a:t>
            </a:r>
            <a:r>
              <a:rPr sz="1400" b="1" spc="-15" dirty="0">
                <a:latin typeface="微软雅黑" panose="020B0503020204020204" pitchFamily="34" charset="-122"/>
                <a:ea typeface="微软雅黑" panose="020B0503020204020204" pitchFamily="34" charset="-122"/>
                <a:cs typeface="宋体" panose="02010600030101010101" pitchFamily="2" charset="-122"/>
              </a:rPr>
              <a:t>功</a:t>
            </a:r>
            <a:r>
              <a:rPr sz="1400" b="1" spc="-5" dirty="0">
                <a:latin typeface="微软雅黑" panose="020B0503020204020204" pitchFamily="34" charset="-122"/>
                <a:ea typeface="微软雅黑" panose="020B0503020204020204" pitchFamily="34" charset="-122"/>
                <a:cs typeface="宋体" panose="02010600030101010101" pitchFamily="2" charset="-122"/>
              </a:rPr>
              <a:t>能单元</a:t>
            </a:r>
            <a:endParaRPr sz="1400">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object 47"/>
          <p:cNvSpPr txBox="1"/>
          <p:nvPr/>
        </p:nvSpPr>
        <p:spPr>
          <a:xfrm>
            <a:off x="8432625" y="1979973"/>
            <a:ext cx="2164080" cy="437684"/>
          </a:xfrm>
          <a:prstGeom prst="rect">
            <a:avLst/>
          </a:prstGeom>
        </p:spPr>
        <p:txBody>
          <a:bodyPr vert="horz" wrap="square" lIns="0" tIns="13335" rIns="0" bIns="0" rtlCol="0">
            <a:spAutoFit/>
          </a:bodyPr>
          <a:lstStyle/>
          <a:p>
            <a:pPr marL="12700" algn="ctr">
              <a:lnSpc>
                <a:spcPts val="1650"/>
              </a:lnSpc>
              <a:spcBef>
                <a:spcPts val="105"/>
              </a:spcBef>
            </a:pPr>
            <a:r>
              <a:rPr sz="1400" dirty="0">
                <a:latin typeface="微软雅黑" panose="020B0503020204020204" pitchFamily="34" charset="-122"/>
                <a:ea typeface="微软雅黑" panose="020B0503020204020204" pitchFamily="34" charset="-122"/>
                <a:cs typeface="宋体" panose="02010600030101010101" pitchFamily="2" charset="-122"/>
              </a:rPr>
              <a:t>两条路线的集成，训练</a:t>
            </a:r>
            <a:r>
              <a:rPr sz="1400" spc="-15" dirty="0">
                <a:latin typeface="微软雅黑" panose="020B0503020204020204" pitchFamily="34" charset="-122"/>
                <a:ea typeface="微软雅黑" panose="020B0503020204020204" pitchFamily="34" charset="-122"/>
                <a:cs typeface="宋体" panose="02010600030101010101" pitchFamily="2" charset="-122"/>
              </a:rPr>
              <a:t>更</a:t>
            </a:r>
            <a:r>
              <a:rPr sz="1400" dirty="0">
                <a:latin typeface="微软雅黑" panose="020B0503020204020204" pitchFamily="34" charset="-122"/>
                <a:ea typeface="微软雅黑" panose="020B0503020204020204" pitchFamily="34" charset="-122"/>
                <a:cs typeface="宋体" panose="02010600030101010101" pitchFamily="2" charset="-122"/>
              </a:rPr>
              <a:t>深</a:t>
            </a:r>
            <a:endParaRPr sz="1400" dirty="0">
              <a:latin typeface="微软雅黑" panose="020B0503020204020204" pitchFamily="34" charset="-122"/>
              <a:ea typeface="微软雅黑" panose="020B0503020204020204" pitchFamily="34" charset="-122"/>
              <a:cs typeface="宋体" panose="02010600030101010101" pitchFamily="2" charset="-122"/>
            </a:endParaRPr>
          </a:p>
          <a:p>
            <a:pPr marL="12700" algn="ctr">
              <a:lnSpc>
                <a:spcPts val="1650"/>
              </a:lnSpc>
            </a:pPr>
            <a:r>
              <a:rPr sz="1400" dirty="0">
                <a:latin typeface="微软雅黑" panose="020B0503020204020204" pitchFamily="34" charset="-122"/>
                <a:ea typeface="微软雅黑" panose="020B0503020204020204" pitchFamily="34" charset="-122"/>
                <a:cs typeface="宋体" panose="02010600030101010101" pitchFamily="2" charset="-122"/>
              </a:rPr>
              <a:t>的网络结构，加速收敛</a:t>
            </a:r>
            <a:endParaRPr sz="14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9" name="object 48"/>
          <p:cNvSpPr txBox="1"/>
          <p:nvPr/>
        </p:nvSpPr>
        <p:spPr>
          <a:xfrm>
            <a:off x="1814245" y="1665057"/>
            <a:ext cx="741680" cy="228909"/>
          </a:xfrm>
          <a:prstGeom prst="rect">
            <a:avLst/>
          </a:prstGeom>
        </p:spPr>
        <p:txBody>
          <a:bodyPr vert="horz" wrap="square" lIns="0" tIns="13335" rIns="0" bIns="0" rtlCol="0">
            <a:spAutoFit/>
          </a:bodyPr>
          <a:lstStyle/>
          <a:p>
            <a:pPr marL="12700" algn="ctr">
              <a:lnSpc>
                <a:spcPct val="100000"/>
              </a:lnSpc>
              <a:spcBef>
                <a:spcPts val="105"/>
              </a:spcBef>
            </a:pPr>
            <a:r>
              <a:rPr sz="1400" b="1" spc="5" dirty="0">
                <a:latin typeface="微软雅黑" panose="020B0503020204020204" pitchFamily="34" charset="-122"/>
                <a:ea typeface="微软雅黑" panose="020B0503020204020204" pitchFamily="34" charset="-122"/>
                <a:cs typeface="宋体" panose="02010600030101010101" pitchFamily="2" charset="-122"/>
              </a:rPr>
              <a:t>早期</a:t>
            </a:r>
            <a:r>
              <a:rPr sz="1400" b="1" spc="-5" dirty="0">
                <a:latin typeface="微软雅黑" panose="020B0503020204020204" pitchFamily="34" charset="-122"/>
                <a:ea typeface="微软雅黑" panose="020B0503020204020204" pitchFamily="34" charset="-122"/>
                <a:cs typeface="宋体" panose="02010600030101010101" pitchFamily="2" charset="-122"/>
              </a:rPr>
              <a:t>尝试</a:t>
            </a:r>
            <a:endParaRPr sz="14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50" name="object 49"/>
          <p:cNvSpPr txBox="1"/>
          <p:nvPr/>
        </p:nvSpPr>
        <p:spPr>
          <a:xfrm>
            <a:off x="3096624" y="3437520"/>
            <a:ext cx="741680" cy="228268"/>
          </a:xfrm>
          <a:prstGeom prst="rect">
            <a:avLst/>
          </a:prstGeom>
        </p:spPr>
        <p:txBody>
          <a:bodyPr vert="horz" wrap="square" lIns="0" tIns="12700" rIns="0" bIns="0" rtlCol="0">
            <a:spAutoFit/>
          </a:bodyPr>
          <a:lstStyle/>
          <a:p>
            <a:pPr marL="12700" algn="ctr">
              <a:lnSpc>
                <a:spcPct val="100000"/>
              </a:lnSpc>
              <a:spcBef>
                <a:spcPts val="100"/>
              </a:spcBef>
            </a:pPr>
            <a:r>
              <a:rPr sz="1400" b="1" spc="5" dirty="0">
                <a:latin typeface="微软雅黑" panose="020B0503020204020204" pitchFamily="34" charset="-122"/>
                <a:ea typeface="微软雅黑" panose="020B0503020204020204" pitchFamily="34" charset="-122"/>
                <a:cs typeface="宋体" panose="02010600030101010101" pitchFamily="2" charset="-122"/>
              </a:rPr>
              <a:t>历史</a:t>
            </a:r>
            <a:r>
              <a:rPr sz="1400" b="1" spc="-5" dirty="0">
                <a:latin typeface="微软雅黑" panose="020B0503020204020204" pitchFamily="34" charset="-122"/>
                <a:ea typeface="微软雅黑" panose="020B0503020204020204" pitchFamily="34" charset="-122"/>
                <a:cs typeface="宋体" panose="02010600030101010101" pitchFamily="2" charset="-122"/>
              </a:rPr>
              <a:t>突破</a:t>
            </a:r>
            <a:endParaRPr sz="1400">
              <a:latin typeface="微软雅黑" panose="020B0503020204020204" pitchFamily="34" charset="-122"/>
              <a:ea typeface="微软雅黑" panose="020B0503020204020204" pitchFamily="34" charset="-122"/>
              <a:cs typeface="宋体" panose="02010600030101010101" pitchFamily="2" charset="-122"/>
            </a:endParaRPr>
          </a:p>
        </p:txBody>
      </p:sp>
      <p:sp>
        <p:nvSpPr>
          <p:cNvPr id="51" name="object 50"/>
          <p:cNvSpPr txBox="1"/>
          <p:nvPr/>
        </p:nvSpPr>
        <p:spPr>
          <a:xfrm>
            <a:off x="2784135" y="4685343"/>
            <a:ext cx="672363" cy="558486"/>
          </a:xfrm>
          <a:prstGeom prst="rect">
            <a:avLst/>
          </a:prstGeom>
        </p:spPr>
        <p:txBody>
          <a:bodyPr vert="horz" wrap="square" lIns="0" tIns="98425" rIns="0" bIns="0" rtlCol="0">
            <a:spAutoFit/>
          </a:bodyPr>
          <a:lstStyle/>
          <a:p>
            <a:pPr marL="12700" algn="ctr">
              <a:lnSpc>
                <a:spcPct val="100000"/>
              </a:lnSpc>
              <a:spcBef>
                <a:spcPts val="775"/>
              </a:spcBef>
            </a:pPr>
            <a:r>
              <a:rPr sz="1200" spc="-5" dirty="0">
                <a:latin typeface="微软雅黑" panose="020B0503020204020204" pitchFamily="34" charset="-122"/>
                <a:ea typeface="微软雅黑" panose="020B0503020204020204" pitchFamily="34" charset="-122"/>
                <a:cs typeface="Times New Roman" panose="02020603050405020304"/>
              </a:rPr>
              <a:t>D</a:t>
            </a:r>
            <a:r>
              <a:rPr sz="1200" spc="-15" dirty="0">
                <a:latin typeface="微软雅黑" panose="020B0503020204020204" pitchFamily="34" charset="-122"/>
                <a:ea typeface="微软雅黑" panose="020B0503020204020204" pitchFamily="34" charset="-122"/>
                <a:cs typeface="Times New Roman" panose="02020603050405020304"/>
              </a:rPr>
              <a:t>r</a:t>
            </a:r>
            <a:r>
              <a:rPr sz="1200" dirty="0">
                <a:latin typeface="微软雅黑" panose="020B0503020204020204" pitchFamily="34" charset="-122"/>
                <a:ea typeface="微软雅黑" panose="020B0503020204020204" pitchFamily="34" charset="-122"/>
                <a:cs typeface="Times New Roman" panose="02020603050405020304"/>
              </a:rPr>
              <a:t>opout</a:t>
            </a:r>
            <a:endParaRPr sz="1200" dirty="0">
              <a:latin typeface="微软雅黑" panose="020B0503020204020204" pitchFamily="34" charset="-122"/>
              <a:ea typeface="微软雅黑" panose="020B0503020204020204" pitchFamily="34" charset="-122"/>
              <a:cs typeface="Times New Roman" panose="02020603050405020304"/>
            </a:endParaRPr>
          </a:p>
          <a:p>
            <a:pPr marL="23495" algn="ctr">
              <a:lnSpc>
                <a:spcPct val="100000"/>
              </a:lnSpc>
              <a:spcBef>
                <a:spcPts val="680"/>
              </a:spcBef>
            </a:pPr>
            <a:r>
              <a:rPr sz="1200" spc="-10" dirty="0">
                <a:latin typeface="微软雅黑" panose="020B0503020204020204" pitchFamily="34" charset="-122"/>
                <a:ea typeface="微软雅黑" panose="020B0503020204020204" pitchFamily="34" charset="-122"/>
                <a:cs typeface="Times New Roman" panose="02020603050405020304"/>
              </a:rPr>
              <a:t>ReLU</a:t>
            </a:r>
            <a:endParaRPr sz="1200" dirty="0">
              <a:latin typeface="微软雅黑" panose="020B0503020204020204" pitchFamily="34" charset="-122"/>
              <a:ea typeface="微软雅黑" panose="020B0503020204020204" pitchFamily="34" charset="-122"/>
              <a:cs typeface="Times New Roman" panose="02020603050405020304"/>
            </a:endParaRPr>
          </a:p>
        </p:txBody>
      </p:sp>
      <p:sp>
        <p:nvSpPr>
          <p:cNvPr id="52" name="object 51"/>
          <p:cNvSpPr txBox="1"/>
          <p:nvPr/>
        </p:nvSpPr>
        <p:spPr>
          <a:xfrm>
            <a:off x="7998746" y="5801796"/>
            <a:ext cx="1630575" cy="276999"/>
          </a:xfrm>
          <a:prstGeom prst="rect">
            <a:avLst/>
          </a:prstGeom>
          <a:solidFill>
            <a:schemeClr val="accent4">
              <a:lumMod val="60000"/>
              <a:lumOff val="40000"/>
            </a:schemeClr>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CNN + RNN/LSTM</a:t>
            </a:r>
            <a:endParaRPr dirty="0"/>
          </a:p>
        </p:txBody>
      </p:sp>
      <p:sp>
        <p:nvSpPr>
          <p:cNvPr id="53" name="object 52"/>
          <p:cNvSpPr txBox="1"/>
          <p:nvPr/>
        </p:nvSpPr>
        <p:spPr>
          <a:xfrm>
            <a:off x="1490023" y="2018059"/>
            <a:ext cx="1390124" cy="276999"/>
          </a:xfrm>
          <a:prstGeom prst="rect">
            <a:avLst/>
          </a:prstGeom>
          <a:solidFill>
            <a:srgbClr val="00B0F0"/>
          </a:solidFill>
          <a:ln>
            <a:solidFill>
              <a:schemeClr val="tx1"/>
            </a:solidFill>
          </a:ln>
        </p:spPr>
        <p:txBody>
          <a:bodyPr wrap="none" rtlCol="0">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r>
              <a:rPr dirty="0"/>
              <a:t>Hubel &amp; Wiesel</a:t>
            </a:r>
            <a:endParaRPr dirty="0"/>
          </a:p>
        </p:txBody>
      </p:sp>
      <p:sp>
        <p:nvSpPr>
          <p:cNvPr id="54" name="object 53"/>
          <p:cNvSpPr/>
          <p:nvPr/>
        </p:nvSpPr>
        <p:spPr>
          <a:xfrm>
            <a:off x="2140115" y="2419151"/>
            <a:ext cx="89941" cy="394335"/>
          </a:xfrm>
          <a:custGeom>
            <a:avLst/>
            <a:gdLst/>
            <a:ahLst/>
            <a:cxnLst/>
            <a:rect l="l" t="t" r="r" b="b"/>
            <a:pathLst>
              <a:path w="76200" h="394335">
                <a:moveTo>
                  <a:pt x="47625" y="0"/>
                </a:moveTo>
                <a:lnTo>
                  <a:pt x="28575" y="0"/>
                </a:lnTo>
                <a:lnTo>
                  <a:pt x="28575" y="76200"/>
                </a:lnTo>
                <a:lnTo>
                  <a:pt x="47625" y="76200"/>
                </a:lnTo>
                <a:lnTo>
                  <a:pt x="47625" y="0"/>
                </a:lnTo>
                <a:close/>
              </a:path>
              <a:path w="76200" h="394335">
                <a:moveTo>
                  <a:pt x="47625" y="133350"/>
                </a:moveTo>
                <a:lnTo>
                  <a:pt x="28575" y="133350"/>
                </a:lnTo>
                <a:lnTo>
                  <a:pt x="28575" y="152400"/>
                </a:lnTo>
                <a:lnTo>
                  <a:pt x="47625" y="152400"/>
                </a:lnTo>
                <a:lnTo>
                  <a:pt x="47625" y="133350"/>
                </a:lnTo>
                <a:close/>
              </a:path>
              <a:path w="76200" h="394335">
                <a:moveTo>
                  <a:pt x="47625" y="209550"/>
                </a:moveTo>
                <a:lnTo>
                  <a:pt x="28575" y="209550"/>
                </a:lnTo>
                <a:lnTo>
                  <a:pt x="28575" y="285750"/>
                </a:lnTo>
                <a:lnTo>
                  <a:pt x="47625" y="285750"/>
                </a:lnTo>
                <a:lnTo>
                  <a:pt x="47625" y="209550"/>
                </a:lnTo>
                <a:close/>
              </a:path>
              <a:path w="76200" h="394335">
                <a:moveTo>
                  <a:pt x="76200" y="318008"/>
                </a:moveTo>
                <a:lnTo>
                  <a:pt x="0" y="318008"/>
                </a:lnTo>
                <a:lnTo>
                  <a:pt x="38100" y="394208"/>
                </a:lnTo>
                <a:lnTo>
                  <a:pt x="76200" y="318008"/>
                </a:lnTo>
                <a:close/>
              </a:path>
            </a:pathLst>
          </a:custGeom>
          <a:solidFill>
            <a:srgbClr val="000000"/>
          </a:solidFill>
        </p:spPr>
        <p:txBody>
          <a:bodyPr wrap="square" lIns="0" tIns="0" rIns="0" bIns="0" rtlCol="0"/>
          <a:lstStyle/>
          <a:p>
            <a:pPr algn="ctr"/>
            <a:endParaRPr>
              <a:latin typeface="微软雅黑" panose="020B0503020204020204" pitchFamily="34" charset="-122"/>
              <a:ea typeface="微软雅黑" panose="020B0503020204020204" pitchFamily="34" charset="-122"/>
            </a:endParaRPr>
          </a:p>
        </p:txBody>
      </p:sp>
      <p:sp>
        <p:nvSpPr>
          <p:cNvPr id="3" name="文本框 2"/>
          <p:cNvSpPr txBox="1"/>
          <p:nvPr/>
        </p:nvSpPr>
        <p:spPr>
          <a:xfrm>
            <a:off x="4386039" y="4461599"/>
            <a:ext cx="830677" cy="461665"/>
          </a:xfrm>
          <a:prstGeom prst="rect">
            <a:avLst/>
          </a:prstGeom>
          <a:solidFill>
            <a:srgbClr val="92D050"/>
          </a:solidFill>
          <a:ln>
            <a:solidFill>
              <a:schemeClr val="tx1"/>
            </a:solidFill>
          </a:ln>
        </p:spPr>
        <p:txBody>
          <a:bodyPr wrap="none" rtlCol="0">
            <a:spAutoFit/>
          </a:bodyPr>
          <a:lstStyle/>
          <a:p>
            <a:pPr algn="ctr"/>
            <a:r>
              <a:rPr lang="en-US" altLang="zh-CN" sz="1200" b="1" dirty="0">
                <a:latin typeface="微软雅黑" panose="020B0503020204020204" pitchFamily="34" charset="-122"/>
                <a:ea typeface="微软雅黑" panose="020B0503020204020204" pitchFamily="34" charset="-122"/>
              </a:rPr>
              <a:t>SPP-Net</a:t>
            </a:r>
            <a:endParaRPr lang="en-US" altLang="zh-CN" sz="1200" b="1" dirty="0">
              <a:latin typeface="微软雅黑" panose="020B0503020204020204" pitchFamily="34" charset="-122"/>
              <a:ea typeface="微软雅黑" panose="020B0503020204020204" pitchFamily="34" charset="-122"/>
            </a:endParaRPr>
          </a:p>
          <a:p>
            <a:pPr algn="ctr"/>
            <a:r>
              <a:rPr lang="en-US" altLang="zh-CN" sz="1200" b="1" dirty="0">
                <a:latin typeface="微软雅黑" panose="020B0503020204020204" pitchFamily="34" charset="-122"/>
                <a:ea typeface="微软雅黑" panose="020B0503020204020204" pitchFamily="34" charset="-122"/>
              </a:rPr>
              <a:t>R-CNN</a:t>
            </a:r>
            <a:endParaRPr lang="zh-CN" altLang="en-US" sz="1200" b="1" dirty="0">
              <a:latin typeface="微软雅黑" panose="020B0503020204020204" pitchFamily="34" charset="-122"/>
              <a:ea typeface="微软雅黑" panose="020B0503020204020204" pitchFamily="34" charset="-122"/>
            </a:endParaRPr>
          </a:p>
        </p:txBody>
      </p:sp>
      <p:sp>
        <p:nvSpPr>
          <p:cNvPr id="15" name="五角星 14"/>
          <p:cNvSpPr/>
          <p:nvPr/>
        </p:nvSpPr>
        <p:spPr>
          <a:xfrm>
            <a:off x="1718900" y="4979914"/>
            <a:ext cx="301063" cy="328312"/>
          </a:xfrm>
          <a:prstGeom prst="star5">
            <a:avLst/>
          </a:prstGeom>
          <a:solidFill>
            <a:srgbClr val="FFFF00"/>
          </a:solidFill>
          <a:ln>
            <a:solidFill>
              <a:schemeClr val="tx1"/>
            </a:solidFill>
          </a:ln>
        </p:spPr>
        <p:txBody>
          <a:bodyPr rtlCol="0" anchor="ctr">
            <a:spAutoFit/>
          </a:bodyPr>
          <a:lstStyle/>
          <a:p>
            <a:pPr algn="l"/>
            <a:endParaRPr lang="zh-CN" altLang="en-US" dirty="0"/>
          </a:p>
        </p:txBody>
      </p:sp>
      <p:sp>
        <p:nvSpPr>
          <p:cNvPr id="55" name="五角星 54"/>
          <p:cNvSpPr/>
          <p:nvPr/>
        </p:nvSpPr>
        <p:spPr>
          <a:xfrm>
            <a:off x="4902348" y="2007065"/>
            <a:ext cx="301063" cy="328312"/>
          </a:xfrm>
          <a:prstGeom prst="star5">
            <a:avLst/>
          </a:prstGeom>
          <a:solidFill>
            <a:srgbClr val="FFFF00"/>
          </a:solidFill>
          <a:ln>
            <a:solidFill>
              <a:schemeClr val="tx1"/>
            </a:solidFill>
          </a:ln>
        </p:spPr>
        <p:txBody>
          <a:bodyPr rtlCol="0" anchor="ctr">
            <a:spAutoFit/>
          </a:bodyPr>
          <a:lstStyle/>
          <a:p>
            <a:pPr algn="l"/>
            <a:endParaRPr lang="zh-CN" altLang="en-US" dirty="0"/>
          </a:p>
        </p:txBody>
      </p:sp>
      <p:sp>
        <p:nvSpPr>
          <p:cNvPr id="56" name="五角星 55"/>
          <p:cNvSpPr/>
          <p:nvPr/>
        </p:nvSpPr>
        <p:spPr>
          <a:xfrm>
            <a:off x="5227923" y="6006973"/>
            <a:ext cx="301063" cy="328312"/>
          </a:xfrm>
          <a:prstGeom prst="star5">
            <a:avLst/>
          </a:prstGeom>
          <a:solidFill>
            <a:srgbClr val="FFFF00"/>
          </a:solidFill>
          <a:ln>
            <a:solidFill>
              <a:schemeClr val="tx1"/>
            </a:solidFill>
          </a:ln>
        </p:spPr>
        <p:txBody>
          <a:bodyPr rtlCol="0" anchor="ctr">
            <a:spAutoFit/>
          </a:bodyPr>
          <a:lstStyle/>
          <a:p>
            <a:pPr algn="l"/>
            <a:endParaRPr lang="zh-CN" altLang="en-US" dirty="0"/>
          </a:p>
        </p:txBody>
      </p:sp>
      <p:sp>
        <p:nvSpPr>
          <p:cNvPr id="57" name="五角星 56"/>
          <p:cNvSpPr/>
          <p:nvPr/>
        </p:nvSpPr>
        <p:spPr>
          <a:xfrm>
            <a:off x="7747673" y="3536583"/>
            <a:ext cx="301063" cy="328312"/>
          </a:xfrm>
          <a:prstGeom prst="star5">
            <a:avLst/>
          </a:prstGeom>
          <a:solidFill>
            <a:srgbClr val="FFFF00"/>
          </a:solidFill>
          <a:ln>
            <a:solidFill>
              <a:schemeClr val="tx1"/>
            </a:solidFill>
          </a:ln>
        </p:spPr>
        <p:txBody>
          <a:bodyPr rtlCol="0" anchor="ctr">
            <a:spAutoFit/>
          </a:bodyPr>
          <a:lstStyle/>
          <a:p>
            <a:pPr algn="l"/>
            <a:endParaRPr lang="zh-CN" altLang="en-US" dirty="0"/>
          </a:p>
        </p:txBody>
      </p:sp>
      <p:sp>
        <p:nvSpPr>
          <p:cNvPr id="58" name="五角星 57"/>
          <p:cNvSpPr/>
          <p:nvPr/>
        </p:nvSpPr>
        <p:spPr>
          <a:xfrm>
            <a:off x="8949873" y="2780952"/>
            <a:ext cx="301063" cy="328312"/>
          </a:xfrm>
          <a:prstGeom prst="star5">
            <a:avLst/>
          </a:prstGeom>
          <a:solidFill>
            <a:srgbClr val="FFFF00"/>
          </a:solidFill>
          <a:ln>
            <a:solidFill>
              <a:schemeClr val="tx1"/>
            </a:solidFill>
          </a:ln>
        </p:spPr>
        <p:txBody>
          <a:bodyPr rtlCol="0" anchor="ctr">
            <a:spAutoFit/>
          </a:bodyPr>
          <a:lstStyle/>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randombar(horizontal)">
                                      <p:cBhvr>
                                        <p:cTn id="13" dur="500"/>
                                        <p:tgtEl>
                                          <p:spTgt spid="5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randombar(horizontal)">
                                      <p:cBhvr>
                                        <p:cTn id="16" dur="500"/>
                                        <p:tgtEl>
                                          <p:spTgt spid="5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randombar(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5" grpId="0" animBg="1"/>
      <p:bldP spid="56" grpId="0" animBg="1"/>
      <p:bldP spid="57"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7846" y="1162425"/>
            <a:ext cx="10552669" cy="1387688"/>
          </a:xfrm>
          <a:prstGeom prst="rect">
            <a:avLst/>
          </a:prstGeom>
        </p:spPr>
        <p:txBody>
          <a:bodyPr wrap="square">
            <a:spAutoFit/>
          </a:bodyPr>
          <a:lstStyle/>
          <a:p>
            <a:pPr>
              <a:lnSpc>
                <a:spcPts val="3500"/>
              </a:lnSpc>
            </a:pPr>
            <a:r>
              <a:rPr lang="en-US" altLang="zh-CN" sz="2200" dirty="0">
                <a:latin typeface="微软雅黑" panose="020B0503020204020204" pitchFamily="34" charset="-122"/>
                <a:ea typeface="微软雅黑" panose="020B0503020204020204" pitchFamily="34" charset="-122"/>
              </a:rPr>
              <a:t>LeNet-5[</a:t>
            </a:r>
            <a:r>
              <a:rPr lang="en-US" altLang="zh-CN" sz="2200" dirty="0" err="1">
                <a:latin typeface="微软雅黑" panose="020B0503020204020204" pitchFamily="34" charset="-122"/>
                <a:ea typeface="微软雅黑" panose="020B0503020204020204" pitchFamily="34" charset="-122"/>
              </a:rPr>
              <a:t>LeCun</a:t>
            </a:r>
            <a:r>
              <a:rPr lang="en-US" altLang="zh-CN" sz="2200" dirty="0">
                <a:latin typeface="微软雅黑" panose="020B0503020204020204" pitchFamily="34" charset="-122"/>
                <a:ea typeface="微软雅黑" panose="020B0503020204020204" pitchFamily="34" charset="-122"/>
              </a:rPr>
              <a:t> et al., 1998] </a:t>
            </a:r>
            <a:r>
              <a:rPr lang="zh-CN" altLang="en-US" sz="2200" dirty="0">
                <a:latin typeface="微软雅黑" panose="020B0503020204020204" pitchFamily="34" charset="-122"/>
                <a:ea typeface="微软雅黑" panose="020B0503020204020204" pitchFamily="34" charset="-122"/>
              </a:rPr>
              <a:t>虽然提出的时间比较早，但它是一个非常成功的神经网络模型。基于</a:t>
            </a:r>
            <a:r>
              <a:rPr lang="en-US" altLang="zh-CN" sz="2200" dirty="0">
                <a:latin typeface="微软雅黑" panose="020B0503020204020204" pitchFamily="34" charset="-122"/>
                <a:ea typeface="微软雅黑" panose="020B0503020204020204" pitchFamily="34" charset="-122"/>
              </a:rPr>
              <a:t>LeNet-5 </a:t>
            </a:r>
            <a:r>
              <a:rPr lang="zh-CN" altLang="en-US" sz="2200" dirty="0">
                <a:latin typeface="微软雅黑" panose="020B0503020204020204" pitchFamily="34" charset="-122"/>
                <a:ea typeface="微软雅黑" panose="020B0503020204020204" pitchFamily="34" charset="-122"/>
              </a:rPr>
              <a:t>的手写数字识别系统在</a:t>
            </a:r>
            <a:r>
              <a:rPr lang="en-US" altLang="zh-CN" sz="2200" dirty="0">
                <a:latin typeface="微软雅黑" panose="020B0503020204020204" pitchFamily="34" charset="-122"/>
                <a:ea typeface="微软雅黑" panose="020B0503020204020204" pitchFamily="34" charset="-122"/>
              </a:rPr>
              <a:t>20</a:t>
            </a:r>
            <a:r>
              <a:rPr lang="zh-CN" altLang="en-US" sz="2200" dirty="0">
                <a:latin typeface="微软雅黑" panose="020B0503020204020204" pitchFamily="34" charset="-122"/>
                <a:ea typeface="微软雅黑" panose="020B0503020204020204" pitchFamily="34" charset="-122"/>
              </a:rPr>
              <a:t>世纪</a:t>
            </a:r>
            <a:r>
              <a:rPr lang="en-US" altLang="zh-CN" sz="2200" dirty="0">
                <a:latin typeface="微软雅黑" panose="020B0503020204020204" pitchFamily="34" charset="-122"/>
                <a:ea typeface="微软雅黑" panose="020B0503020204020204" pitchFamily="34" charset="-122"/>
              </a:rPr>
              <a:t>90 </a:t>
            </a:r>
            <a:r>
              <a:rPr lang="zh-CN" altLang="en-US" sz="2200" dirty="0">
                <a:latin typeface="微软雅黑" panose="020B0503020204020204" pitchFamily="34" charset="-122"/>
                <a:ea typeface="微软雅黑" panose="020B0503020204020204" pitchFamily="34" charset="-122"/>
              </a:rPr>
              <a:t>年代被美国很多银行使用，用来识别支票上面的手写数字。</a:t>
            </a:r>
            <a:r>
              <a:rPr lang="en-US" altLang="zh-CN" sz="2200" dirty="0">
                <a:latin typeface="微软雅黑" panose="020B0503020204020204" pitchFamily="34" charset="-122"/>
                <a:ea typeface="微软雅黑" panose="020B0503020204020204" pitchFamily="34" charset="-122"/>
              </a:rPr>
              <a:t>LeNet-5 </a:t>
            </a:r>
            <a:r>
              <a:rPr lang="zh-CN" altLang="en-US" sz="2200" dirty="0">
                <a:latin typeface="微软雅黑" panose="020B0503020204020204" pitchFamily="34" charset="-122"/>
                <a:ea typeface="微软雅黑" panose="020B0503020204020204" pitchFamily="34" charset="-122"/>
              </a:rPr>
              <a:t>的网络结构如图所示。</a:t>
            </a:r>
            <a:endParaRPr lang="zh-CN" altLang="en-US" sz="2200" dirty="0">
              <a:latin typeface="微软雅黑" panose="020B0503020204020204" pitchFamily="34" charset="-122"/>
              <a:ea typeface="微软雅黑" panose="020B0503020204020204" pitchFamily="34" charset="-122"/>
            </a:endParaRPr>
          </a:p>
        </p:txBody>
      </p:sp>
      <p:sp>
        <p:nvSpPr>
          <p:cNvPr id="5" name="object 7"/>
          <p:cNvSpPr/>
          <p:nvPr/>
        </p:nvSpPr>
        <p:spPr>
          <a:xfrm>
            <a:off x="2289860" y="3070780"/>
            <a:ext cx="7973814" cy="2242625"/>
          </a:xfrm>
          <a:prstGeom prst="rect">
            <a:avLst/>
          </a:prstGeom>
          <a:blipFill>
            <a:blip r:embed="rId1" cstate="print"/>
            <a:stretch>
              <a:fillRect t="-1" b="-18141"/>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LeNet</a:t>
            </a:r>
            <a:r>
              <a:rPr lang="en-US" altLang="zh-CN" sz="2800" dirty="0">
                <a:solidFill>
                  <a:srgbClr val="0033CC"/>
                </a:solidFill>
                <a:latin typeface="微软雅黑" panose="020B0503020204020204" pitchFamily="34" charset="-122"/>
                <a:ea typeface="微软雅黑" panose="020B0503020204020204" pitchFamily="34" charset="-122"/>
              </a:rPr>
              <a:t> 1998</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77846" y="118538"/>
            <a:ext cx="242255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7846" y="1432389"/>
            <a:ext cx="8959278" cy="3477683"/>
          </a:xfrm>
          <a:prstGeom prst="rect">
            <a:avLst/>
          </a:prstGeom>
          <a:noFill/>
        </p:spPr>
        <p:txBody>
          <a:bodyPr wrap="square" rtlCol="0">
            <a:spAutoFit/>
          </a:bodyPr>
          <a:lstStyle/>
          <a:p>
            <a:pPr>
              <a:lnSpc>
                <a:spcPts val="4500"/>
              </a:lnSpc>
            </a:pPr>
            <a:r>
              <a:rPr lang="zh-CN" altLang="en-US" sz="2200" dirty="0">
                <a:latin typeface="微软雅黑" panose="020B0503020204020204" pitchFamily="34" charset="-122"/>
                <a:ea typeface="微软雅黑" panose="020B0503020204020204" pitchFamily="34" charset="-122"/>
              </a:rPr>
              <a:t>最早的深度卷积神经网络模型，用于字符识别。网络具有如下特点：</a:t>
            </a:r>
            <a:endParaRPr lang="en-US" altLang="zh-CN" sz="2200" dirty="0">
              <a:latin typeface="微软雅黑" panose="020B0503020204020204" pitchFamily="34" charset="-122"/>
              <a:ea typeface="微软雅黑" panose="020B0503020204020204" pitchFamily="34" charset="-122"/>
            </a:endParaRPr>
          </a:p>
          <a:p>
            <a:pPr marL="803275" indent="-447675">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卷积神经网络使用三个层作为一个系列： 卷积，池化，非线性</a:t>
            </a:r>
            <a:endParaRPr lang="en-US" altLang="zh-CN" sz="2200" dirty="0">
              <a:latin typeface="微软雅黑" panose="020B0503020204020204" pitchFamily="34" charset="-122"/>
              <a:ea typeface="微软雅黑" panose="020B0503020204020204" pitchFamily="34" charset="-122"/>
            </a:endParaRPr>
          </a:p>
          <a:p>
            <a:pPr marL="342900" indent="460375">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使用卷积提取空间特征</a:t>
            </a:r>
            <a:endParaRPr lang="en-US" altLang="zh-CN" sz="2200" dirty="0">
              <a:latin typeface="微软雅黑" panose="020B0503020204020204" pitchFamily="34" charset="-122"/>
              <a:ea typeface="微软雅黑" panose="020B0503020204020204" pitchFamily="34" charset="-122"/>
            </a:endParaRPr>
          </a:p>
          <a:p>
            <a:pPr marL="803275" indent="-447675">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使用映射到空间均值的下采样（</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subsample</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803275" indent="-447675">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双曲线（</a:t>
            </a:r>
            <a:r>
              <a:rPr lang="en-US" altLang="zh-CN" sz="2200" dirty="0" err="1">
                <a:latin typeface="微软雅黑" panose="020B0503020204020204" pitchFamily="34" charset="-122"/>
                <a:ea typeface="微软雅黑" panose="020B0503020204020204" pitchFamily="34" charset="-122"/>
                <a:cs typeface="Times New Roman" panose="02020603050405020304" pitchFamily="18" charset="0"/>
              </a:rPr>
              <a:t>tanh</a:t>
            </a:r>
            <a:r>
              <a:rPr lang="zh-CN" altLang="en-US" sz="2200" dirty="0">
                <a:latin typeface="微软雅黑" panose="020B0503020204020204" pitchFamily="34" charset="-122"/>
                <a:ea typeface="微软雅黑" panose="020B0503020204020204" pitchFamily="34" charset="-122"/>
              </a:rPr>
              <a:t>）或</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200" dirty="0">
                <a:latin typeface="微软雅黑" panose="020B0503020204020204" pitchFamily="34" charset="-122"/>
                <a:ea typeface="微软雅黑" panose="020B0503020204020204" pitchFamily="34" charset="-122"/>
              </a:rPr>
              <a:t>型（</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sigmoid</a:t>
            </a:r>
            <a:r>
              <a:rPr lang="zh-CN" altLang="en-US" sz="2200" dirty="0">
                <a:latin typeface="微软雅黑" panose="020B0503020204020204" pitchFamily="34" charset="-122"/>
                <a:ea typeface="微软雅黑" panose="020B0503020204020204" pitchFamily="34" charset="-122"/>
              </a:rPr>
              <a:t>）形式的非线性</a:t>
            </a:r>
            <a:endParaRPr lang="en-US" altLang="zh-CN" sz="2200" dirty="0">
              <a:latin typeface="微软雅黑" panose="020B0503020204020204" pitchFamily="34" charset="-122"/>
              <a:ea typeface="微软雅黑" panose="020B0503020204020204" pitchFamily="34" charset="-122"/>
            </a:endParaRPr>
          </a:p>
          <a:p>
            <a:pPr marL="803275" indent="-447675">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多层神经网络（</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MLP</a:t>
            </a:r>
            <a:r>
              <a:rPr lang="zh-CN" altLang="en-US" sz="2200" dirty="0">
                <a:latin typeface="微软雅黑" panose="020B0503020204020204" pitchFamily="34" charset="-122"/>
                <a:ea typeface="微软雅黑" panose="020B0503020204020204" pitchFamily="34" charset="-122"/>
              </a:rPr>
              <a:t>）作为最后的分类器</a:t>
            </a:r>
            <a:endParaRPr lang="en-US" altLang="zh-CN" sz="2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47846" y="5592218"/>
            <a:ext cx="11096308" cy="435183"/>
          </a:xfrm>
          <a:prstGeom prst="rect">
            <a:avLst/>
          </a:prstGeom>
          <a:solidFill>
            <a:srgbClr val="FFFF00"/>
          </a:solidFill>
        </p:spPr>
        <p:txBody>
          <a:bodyPr wrap="square" rtlCol="0">
            <a:spAutoFit/>
          </a:bodyPr>
          <a:lstStyle/>
          <a:p>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LeNet</a:t>
            </a:r>
            <a:r>
              <a:rPr lang="zh-CN" altLang="en-US" sz="2200" b="1" dirty="0">
                <a:solidFill>
                  <a:srgbClr val="C00000"/>
                </a:solidFill>
                <a:latin typeface="微软雅黑" panose="020B0503020204020204" pitchFamily="34" charset="-122"/>
                <a:ea typeface="微软雅黑" panose="020B0503020204020204" pitchFamily="34" charset="-122"/>
              </a:rPr>
              <a:t>提供了利用卷积层堆叠进行特征提取的框架，开启了深度卷积神经网络的发展。</a:t>
            </a:r>
            <a:endParaRPr lang="en-US" altLang="zh-CN" sz="2200" b="1" dirty="0">
              <a:solidFill>
                <a:srgbClr val="C00000"/>
              </a:solidFill>
              <a:latin typeface="微软雅黑" panose="020B0503020204020204" pitchFamily="34" charset="-122"/>
              <a:ea typeface="微软雅黑" panose="020B0503020204020204" pitchFamily="34" charset="-122"/>
            </a:endParaRPr>
          </a:p>
        </p:txBody>
      </p:sp>
      <p:sp>
        <p:nvSpPr>
          <p:cNvPr id="13"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LeNet</a:t>
            </a:r>
            <a:r>
              <a:rPr lang="en-US" altLang="zh-CN" sz="2800" dirty="0">
                <a:solidFill>
                  <a:srgbClr val="0033CC"/>
                </a:solidFill>
                <a:latin typeface="微软雅黑" panose="020B0503020204020204" pitchFamily="34" charset="-122"/>
                <a:ea typeface="微软雅黑" panose="020B0503020204020204" pitchFamily="34" charset="-122"/>
              </a:rPr>
              <a:t> 1998</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77846" y="118538"/>
            <a:ext cx="242255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p:cNvSpPr/>
          <p:nvPr/>
        </p:nvSpPr>
        <p:spPr>
          <a:xfrm>
            <a:off x="6232070" y="118538"/>
            <a:ext cx="5760923" cy="2080965"/>
          </a:xfrm>
          <a:prstGeom prst="rect">
            <a:avLst/>
          </a:prstGeom>
          <a:blipFill>
            <a:blip r:embed="rId1" cstate="print"/>
            <a:stretch>
              <a:fillRect t="-1" b="-18141"/>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106558" y="1978440"/>
            <a:ext cx="10951285" cy="4679950"/>
          </a:xfrm>
        </p:spPr>
        <p:txBody>
          <a:bodyPr rtlCol="0">
            <a:noAutofit/>
          </a:bodyPr>
          <a:lstStyle/>
          <a:p>
            <a:pPr algn="just">
              <a:lnSpc>
                <a:spcPts val="3500"/>
              </a:lnSpc>
              <a:buFont typeface="Wingdings" panose="05000000000000000000" pitchFamily="2" charset="2"/>
              <a:buChar char="l"/>
              <a:defRPr/>
            </a:pPr>
            <a:r>
              <a:rPr lang="zh-CN" altLang="en-US" sz="2200" dirty="0">
                <a:latin typeface="微软雅黑" panose="020B0503020204020204" pitchFamily="34" charset="-122"/>
                <a:ea typeface="微软雅黑" panose="020B0503020204020204" pitchFamily="34" charset="-122"/>
              </a:rPr>
              <a:t>输入图像是</a:t>
            </a:r>
            <a:r>
              <a:rPr lang="en-US" altLang="zh-CN" sz="2200" dirty="0">
                <a:latin typeface="微软雅黑" panose="020B0503020204020204" pitchFamily="34" charset="-122"/>
                <a:ea typeface="微软雅黑" panose="020B0503020204020204" pitchFamily="34" charset="-122"/>
              </a:rPr>
              <a:t>32x32</a:t>
            </a:r>
            <a:r>
              <a:rPr lang="zh-CN" altLang="en-US" sz="2200" dirty="0">
                <a:latin typeface="微软雅黑" panose="020B0503020204020204" pitchFamily="34" charset="-122"/>
                <a:ea typeface="微软雅黑" panose="020B0503020204020204" pitchFamily="34" charset="-122"/>
              </a:rPr>
              <a:t>的大小，卷积核的大小是</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的，由于不考虑对图像的边界进行拓展，则卷积核将有</a:t>
            </a:r>
            <a:r>
              <a:rPr lang="en-US" altLang="zh-CN" sz="2200" dirty="0">
                <a:latin typeface="微软雅黑" panose="020B0503020204020204" pitchFamily="34" charset="-122"/>
                <a:ea typeface="微软雅黑" panose="020B0503020204020204" pitchFamily="34" charset="-122"/>
              </a:rPr>
              <a:t>28x28</a:t>
            </a:r>
            <a:r>
              <a:rPr lang="zh-CN" altLang="en-US" sz="2200" dirty="0">
                <a:latin typeface="微软雅黑" panose="020B0503020204020204" pitchFamily="34" charset="-122"/>
                <a:ea typeface="微软雅黑" panose="020B0503020204020204" pitchFamily="34" charset="-122"/>
              </a:rPr>
              <a:t>个不同的位置，也就是</a:t>
            </a:r>
            <a:r>
              <a:rPr lang="en-US" altLang="zh-CN" sz="2200" dirty="0">
                <a:latin typeface="微软雅黑" panose="020B0503020204020204" pitchFamily="34" charset="-122"/>
                <a:ea typeface="微软雅黑" panose="020B0503020204020204" pitchFamily="34" charset="-122"/>
              </a:rPr>
              <a:t>C1</a:t>
            </a:r>
            <a:r>
              <a:rPr lang="zh-CN" altLang="en-US" sz="2200" dirty="0">
                <a:latin typeface="微软雅黑" panose="020B0503020204020204" pitchFamily="34" charset="-122"/>
                <a:ea typeface="微软雅黑" panose="020B0503020204020204" pitchFamily="34" charset="-122"/>
              </a:rPr>
              <a:t>层的大小是</a:t>
            </a:r>
            <a:r>
              <a:rPr lang="en-US" altLang="zh-CN" sz="2200" dirty="0">
                <a:latin typeface="微软雅黑" panose="020B0503020204020204" pitchFamily="34" charset="-122"/>
                <a:ea typeface="微软雅黑" panose="020B0503020204020204" pitchFamily="34" charset="-122"/>
              </a:rPr>
              <a:t>28x28</a:t>
            </a:r>
            <a:r>
              <a:rPr lang="zh-CN" altLang="en-US" sz="2200" dirty="0">
                <a:latin typeface="微软雅黑" panose="020B0503020204020204" pitchFamily="34" charset="-122"/>
                <a:ea typeface="微软雅黑" panose="020B0503020204020204" pitchFamily="34" charset="-122"/>
              </a:rPr>
              <a:t>。这里设定有</a:t>
            </a:r>
            <a:r>
              <a:rPr lang="en-US" altLang="zh-CN" sz="2200" dirty="0">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个不同的</a:t>
            </a:r>
            <a:r>
              <a:rPr lang="en-US" altLang="zh-CN" sz="2200" dirty="0">
                <a:latin typeface="微软雅黑" panose="020B0503020204020204" pitchFamily="34" charset="-122"/>
                <a:ea typeface="微软雅黑" panose="020B0503020204020204" pitchFamily="34" charset="-122"/>
              </a:rPr>
              <a:t>C1</a:t>
            </a:r>
            <a:r>
              <a:rPr lang="zh-CN" altLang="en-US" sz="2200" dirty="0">
                <a:latin typeface="微软雅黑" panose="020B0503020204020204" pitchFamily="34" charset="-122"/>
                <a:ea typeface="微软雅黑" panose="020B0503020204020204" pitchFamily="34" charset="-122"/>
              </a:rPr>
              <a:t>层，每一个</a:t>
            </a:r>
            <a:r>
              <a:rPr lang="en-US" altLang="zh-CN" sz="2200" dirty="0">
                <a:latin typeface="微软雅黑" panose="020B0503020204020204" pitchFamily="34" charset="-122"/>
                <a:ea typeface="微软雅黑" panose="020B0503020204020204" pitchFamily="34" charset="-122"/>
              </a:rPr>
              <a:t>C1</a:t>
            </a:r>
            <a:r>
              <a:rPr lang="zh-CN" altLang="en-US" sz="2200" dirty="0">
                <a:latin typeface="微软雅黑" panose="020B0503020204020204" pitchFamily="34" charset="-122"/>
                <a:ea typeface="微软雅黑" panose="020B0503020204020204" pitchFamily="34" charset="-122"/>
              </a:rPr>
              <a:t>层内的权值是相同的。</a:t>
            </a:r>
            <a:endParaRPr lang="zh-CN" altLang="en-US" sz="2200" dirty="0">
              <a:latin typeface="微软雅黑" panose="020B0503020204020204" pitchFamily="34" charset="-122"/>
              <a:ea typeface="微软雅黑" panose="020B0503020204020204" pitchFamily="34" charset="-122"/>
            </a:endParaRPr>
          </a:p>
          <a:p>
            <a:pPr algn="just">
              <a:lnSpc>
                <a:spcPts val="3500"/>
              </a:lnSpc>
              <a:buFont typeface="Wingdings" panose="05000000000000000000" pitchFamily="2" charset="2"/>
              <a:buChar char="l"/>
              <a:defRPr/>
            </a:pPr>
            <a:r>
              <a:rPr lang="en-US" altLang="zh-CN" sz="2200" dirty="0">
                <a:latin typeface="微软雅黑" panose="020B0503020204020204" pitchFamily="34" charset="-122"/>
                <a:ea typeface="微软雅黑" panose="020B0503020204020204" pitchFamily="34" charset="-122"/>
              </a:rPr>
              <a:t>S2</a:t>
            </a:r>
            <a:r>
              <a:rPr lang="zh-CN" altLang="en-US" sz="2200" dirty="0">
                <a:latin typeface="微软雅黑" panose="020B0503020204020204" pitchFamily="34" charset="-122"/>
                <a:ea typeface="微软雅黑" panose="020B0503020204020204" pitchFamily="34" charset="-122"/>
              </a:rPr>
              <a:t>层是一个下采样层，即池化层。在斯坦福关于深度学习的教程中，这个过程叫做</a:t>
            </a:r>
            <a:r>
              <a:rPr lang="en-US" altLang="zh-CN" sz="2200" dirty="0">
                <a:latin typeface="微软雅黑" panose="020B0503020204020204" pitchFamily="34" charset="-122"/>
                <a:ea typeface="微软雅黑" panose="020B0503020204020204" pitchFamily="34" charset="-122"/>
              </a:rPr>
              <a:t>Pool </a:t>
            </a:r>
            <a:r>
              <a:rPr lang="zh-CN" altLang="en-US" sz="2200" dirty="0">
                <a:latin typeface="微软雅黑" panose="020B0503020204020204" pitchFamily="34" charset="-122"/>
                <a:ea typeface="微软雅黑" panose="020B0503020204020204" pitchFamily="34" charset="-122"/>
              </a:rPr>
              <a:t>。但在</a:t>
            </a:r>
            <a:r>
              <a:rPr lang="en-US" altLang="zh-CN" sz="2200" dirty="0">
                <a:latin typeface="微软雅黑" panose="020B0503020204020204" pitchFamily="34" charset="-122"/>
                <a:ea typeface="微软雅黑" panose="020B0503020204020204" pitchFamily="34" charset="-122"/>
              </a:rPr>
              <a:t>LeNet-5</a:t>
            </a:r>
            <a:r>
              <a:rPr lang="zh-CN" altLang="en-US" sz="2200" dirty="0">
                <a:latin typeface="微软雅黑" panose="020B0503020204020204" pitchFamily="34" charset="-122"/>
                <a:ea typeface="微软雅黑" panose="020B0503020204020204" pitchFamily="34" charset="-122"/>
              </a:rPr>
              <a:t>系统，下采样层比较复杂，由</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个点下采样的</a:t>
            </a:r>
            <a:r>
              <a:rPr lang="zh-CN" altLang="en-US" sz="2200" dirty="0">
                <a:solidFill>
                  <a:srgbClr val="0070C0"/>
                </a:solidFill>
                <a:latin typeface="微软雅黑" panose="020B0503020204020204" pitchFamily="34" charset="-122"/>
                <a:ea typeface="微软雅黑" panose="020B0503020204020204" pitchFamily="34" charset="-122"/>
              </a:rPr>
              <a:t>加权平均</a:t>
            </a: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个点，，因为这</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个加权系数也需要学习得到，这显然增加了模型的复杂度。</a:t>
            </a:r>
            <a:endParaRPr lang="en-US" altLang="zh-CN" sz="2200" dirty="0">
              <a:latin typeface="微软雅黑" panose="020B0503020204020204" pitchFamily="34" charset="-122"/>
              <a:ea typeface="微软雅黑" panose="020B0503020204020204" pitchFamily="34" charset="-122"/>
            </a:endParaRPr>
          </a:p>
          <a:p>
            <a:pPr algn="just">
              <a:lnSpc>
                <a:spcPts val="3500"/>
              </a:lnSpc>
              <a:buFont typeface="Wingdings" panose="05000000000000000000" pitchFamily="2" charset="2"/>
              <a:buChar char="l"/>
              <a:defRPr/>
            </a:pPr>
            <a:r>
              <a:rPr lang="zh-CN" altLang="en-US" sz="2200" dirty="0">
                <a:latin typeface="微软雅黑" panose="020B0503020204020204" pitchFamily="34" charset="-122"/>
                <a:ea typeface="微软雅黑" panose="020B0503020204020204" pitchFamily="34" charset="-122"/>
              </a:rPr>
              <a:t>根据对前面</a:t>
            </a:r>
            <a:r>
              <a:rPr lang="en-US" altLang="zh-CN" sz="2200" dirty="0">
                <a:latin typeface="微软雅黑" panose="020B0503020204020204" pitchFamily="34" charset="-122"/>
                <a:ea typeface="微软雅黑" panose="020B0503020204020204" pitchFamily="34" charset="-122"/>
              </a:rPr>
              <a:t>C1</a:t>
            </a:r>
            <a:r>
              <a:rPr lang="zh-CN" altLang="en-US" sz="2200" dirty="0">
                <a:latin typeface="微软雅黑" panose="020B0503020204020204" pitchFamily="34" charset="-122"/>
                <a:ea typeface="微软雅黑" panose="020B0503020204020204" pitchFamily="34" charset="-122"/>
              </a:rPr>
              <a:t>层同样的理解，很容易得到</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层的大小为</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。只不过，</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层的变成了</a:t>
            </a:r>
            <a:r>
              <a:rPr lang="en-US" altLang="zh-CN" sz="2200" dirty="0">
                <a:latin typeface="微软雅黑" panose="020B0503020204020204" pitchFamily="34" charset="-122"/>
                <a:ea typeface="微软雅黑" panose="020B0503020204020204" pitchFamily="34" charset="-122"/>
              </a:rPr>
              <a:t>16</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网络，有</a:t>
            </a:r>
            <a:r>
              <a:rPr lang="en-US" altLang="zh-CN" sz="2200" dirty="0">
                <a:latin typeface="微软雅黑" panose="020B0503020204020204" pitchFamily="34" charset="-122"/>
                <a:ea typeface="微软雅黑" panose="020B0503020204020204" pitchFamily="34" charset="-122"/>
              </a:rPr>
              <a:t>16</a:t>
            </a:r>
            <a:r>
              <a:rPr lang="zh-CN" altLang="en-US" sz="2200" dirty="0">
                <a:latin typeface="微软雅黑" panose="020B0503020204020204" pitchFamily="34" charset="-122"/>
                <a:ea typeface="微软雅黑" panose="020B0503020204020204" pitchFamily="34" charset="-122"/>
              </a:rPr>
              <a:t>个卷积核。</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如果</a:t>
            </a:r>
            <a:r>
              <a:rPr lang="en-US" altLang="zh-CN" sz="2200" dirty="0">
                <a:latin typeface="微软雅黑" panose="020B0503020204020204" pitchFamily="34" charset="-122"/>
                <a:ea typeface="微软雅黑" panose="020B0503020204020204" pitchFamily="34" charset="-122"/>
              </a:rPr>
              <a:t>S2</a:t>
            </a:r>
            <a:r>
              <a:rPr lang="zh-CN" altLang="en-US" sz="2200" dirty="0">
                <a:latin typeface="微软雅黑" panose="020B0503020204020204" pitchFamily="34" charset="-122"/>
                <a:ea typeface="微软雅黑" panose="020B0503020204020204" pitchFamily="34" charset="-122"/>
              </a:rPr>
              <a:t>层只有</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个平面，那么由</a:t>
            </a:r>
            <a:r>
              <a:rPr lang="en-US" altLang="zh-CN" sz="2200" dirty="0">
                <a:latin typeface="微软雅黑" panose="020B0503020204020204" pitchFamily="34" charset="-122"/>
                <a:ea typeface="微软雅黑" panose="020B0503020204020204" pitchFamily="34" charset="-122"/>
              </a:rPr>
              <a:t>S2</a:t>
            </a:r>
            <a:r>
              <a:rPr lang="zh-CN" altLang="en-US" sz="2200" dirty="0">
                <a:latin typeface="微软雅黑" panose="020B0503020204020204" pitchFamily="34" charset="-122"/>
                <a:ea typeface="微软雅黑" panose="020B0503020204020204" pitchFamily="34" charset="-122"/>
              </a:rPr>
              <a:t>层得到</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就和由输入层得到</a:t>
            </a:r>
            <a:r>
              <a:rPr lang="en-US" altLang="zh-CN" sz="2200" dirty="0">
                <a:latin typeface="微软雅黑" panose="020B0503020204020204" pitchFamily="34" charset="-122"/>
                <a:ea typeface="微软雅黑" panose="020B0503020204020204" pitchFamily="34" charset="-122"/>
              </a:rPr>
              <a:t>C1</a:t>
            </a:r>
            <a:r>
              <a:rPr lang="zh-CN" altLang="en-US" sz="2200" dirty="0">
                <a:latin typeface="微软雅黑" panose="020B0503020204020204" pitchFamily="34" charset="-122"/>
                <a:ea typeface="微软雅黑" panose="020B0503020204020204" pitchFamily="34" charset="-122"/>
              </a:rPr>
              <a:t>层是完全一样的。但是，</a:t>
            </a:r>
            <a:r>
              <a:rPr lang="en-US" altLang="zh-CN" sz="2200" dirty="0">
                <a:latin typeface="微软雅黑" panose="020B0503020204020204" pitchFamily="34" charset="-122"/>
                <a:ea typeface="微软雅黑" panose="020B0503020204020204" pitchFamily="34" charset="-122"/>
              </a:rPr>
              <a:t>S2</a:t>
            </a:r>
            <a:r>
              <a:rPr lang="zh-CN" altLang="en-US" sz="2200" dirty="0">
                <a:latin typeface="微软雅黑" panose="020B0503020204020204" pitchFamily="34" charset="-122"/>
                <a:ea typeface="微软雅黑" panose="020B0503020204020204" pitchFamily="34" charset="-122"/>
              </a:rPr>
              <a:t>层由多层，那么，只需要按照一定的顺利组合这些层就可以了。</a:t>
            </a:r>
            <a:endParaRPr lang="en-US" altLang="zh-CN" sz="2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LeNet</a:t>
            </a:r>
            <a:r>
              <a:rPr lang="en-US" altLang="zh-CN" sz="2800" dirty="0">
                <a:solidFill>
                  <a:srgbClr val="0033CC"/>
                </a:solidFill>
                <a:latin typeface="微软雅黑" panose="020B0503020204020204" pitchFamily="34" charset="-122"/>
                <a:ea typeface="微软雅黑" panose="020B0503020204020204" pitchFamily="34" charset="-122"/>
              </a:rPr>
              <a:t> 1998</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7.1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参数学习</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内容占位符 2"/>
          <p:cNvSpPr>
            <a:spLocks noGrp="1"/>
          </p:cNvSpPr>
          <p:nvPr>
            <p:ph idx="4294967295"/>
          </p:nvPr>
        </p:nvSpPr>
        <p:spPr>
          <a:xfrm>
            <a:off x="658712" y="1075853"/>
            <a:ext cx="10874576" cy="5040312"/>
          </a:xfrm>
        </p:spPr>
        <p:txBody>
          <a:bodyPr/>
          <a:lstStyle/>
          <a:p>
            <a:pPr marL="0" indent="0" algn="just" eaLnBrk="1" hangingPunct="1">
              <a:buFont typeface="Arial" panose="020B0604020202020204" pitchFamily="34" charset="0"/>
              <a:buNone/>
            </a:pPr>
            <a:r>
              <a:rPr lang="zh-CN" altLang="en-US" sz="2200" dirty="0">
                <a:latin typeface="微软雅黑" panose="020B0503020204020204" pitchFamily="34" charset="-122"/>
                <a:ea typeface="微软雅黑" panose="020B0503020204020204" pitchFamily="34" charset="-122"/>
              </a:rPr>
              <a:t>具体的组合规则，在 </a:t>
            </a:r>
            <a:r>
              <a:rPr lang="en-US" altLang="zh-CN" sz="2200" dirty="0">
                <a:latin typeface="微软雅黑" panose="020B0503020204020204" pitchFamily="34" charset="-122"/>
                <a:ea typeface="微软雅黑" panose="020B0503020204020204" pitchFamily="34" charset="-122"/>
              </a:rPr>
              <a:t>LeNet-5 </a:t>
            </a:r>
            <a:r>
              <a:rPr lang="zh-CN" altLang="en-US" sz="2200" dirty="0">
                <a:latin typeface="微软雅黑" panose="020B0503020204020204" pitchFamily="34" charset="-122"/>
                <a:ea typeface="微软雅黑" panose="020B0503020204020204" pitchFamily="34" charset="-122"/>
              </a:rPr>
              <a:t>系统中给出了下面的表格：</a:t>
            </a: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buFont typeface="Arial" panose="020B0604020202020204" pitchFamily="34" charset="0"/>
              <a:buNone/>
            </a:pPr>
            <a:endParaRPr lang="en-US" altLang="zh-CN" sz="2200" dirty="0">
              <a:latin typeface="微软雅黑" panose="020B0503020204020204" pitchFamily="34" charset="-122"/>
              <a:ea typeface="微软雅黑" panose="020B0503020204020204" pitchFamily="34" charset="-122"/>
            </a:endParaRPr>
          </a:p>
          <a:p>
            <a:pPr marL="0" indent="0" algn="just" eaLnBrk="1" hangingPunct="1">
              <a:lnSpc>
                <a:spcPts val="3500"/>
              </a:lnSpc>
              <a:buFont typeface="Arial" panose="020B0604020202020204" pitchFamily="34" charset="0"/>
              <a:buNone/>
            </a:pPr>
            <a:r>
              <a:rPr lang="zh-CN" altLang="en-US" sz="2200" dirty="0">
                <a:latin typeface="微软雅黑" panose="020B0503020204020204" pitchFamily="34" charset="-122"/>
                <a:ea typeface="微软雅黑" panose="020B0503020204020204" pitchFamily="34" charset="-122"/>
              </a:rPr>
              <a:t>简单的说，例如对于</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层第</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张特征图，其每一个节点与</a:t>
            </a:r>
            <a:r>
              <a:rPr lang="en-US" altLang="zh-CN" sz="2200" dirty="0">
                <a:latin typeface="微软雅黑" panose="020B0503020204020204" pitchFamily="34" charset="-122"/>
                <a:ea typeface="微软雅黑" panose="020B0503020204020204" pitchFamily="34" charset="-122"/>
              </a:rPr>
              <a:t>S2</a:t>
            </a:r>
            <a:r>
              <a:rPr lang="zh-CN" altLang="en-US" sz="2200" dirty="0">
                <a:latin typeface="微软雅黑" panose="020B0503020204020204" pitchFamily="34" charset="-122"/>
                <a:ea typeface="微软雅黑" panose="020B0503020204020204" pitchFamily="34" charset="-122"/>
              </a:rPr>
              <a:t>层的第</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张特征图，第</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张特征图，第</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张特征图，总共</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个节点相连接。后面依次类推，</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层每一张特征映射图的权值是相同的。</a:t>
            </a:r>
            <a:endParaRPr lang="zh-CN" altLang="en-US" sz="2200" dirty="0">
              <a:latin typeface="微软雅黑" panose="020B0503020204020204" pitchFamily="34" charset="-122"/>
              <a:ea typeface="微软雅黑" panose="020B0503020204020204" pitchFamily="34" charset="-122"/>
            </a:endParaRPr>
          </a:p>
        </p:txBody>
      </p:sp>
      <p:pic>
        <p:nvPicPr>
          <p:cNvPr id="32773" name="图片 6"/>
          <p:cNvPicPr>
            <a:picLocks noChangeAspect="1"/>
          </p:cNvPicPr>
          <p:nvPr/>
        </p:nvPicPr>
        <p:blipFill>
          <a:blip r:embed="rId1"/>
          <a:srcRect/>
          <a:stretch>
            <a:fillRect/>
          </a:stretch>
        </p:blipFill>
        <p:spPr bwMode="auto">
          <a:xfrm>
            <a:off x="1390971" y="2587947"/>
            <a:ext cx="5940425" cy="2016125"/>
          </a:xfrm>
          <a:prstGeom prst="rect">
            <a:avLst/>
          </a:prstGeom>
          <a:noFill/>
          <a:ln w="9525">
            <a:noFill/>
            <a:miter lim="800000"/>
            <a:headEnd/>
            <a:tailEnd/>
          </a:ln>
        </p:spPr>
      </p:pic>
      <p:sp>
        <p:nvSpPr>
          <p:cNvPr id="32774" name="文本框 7"/>
          <p:cNvSpPr txBox="1">
            <a:spLocks noChangeArrowheads="1"/>
          </p:cNvSpPr>
          <p:nvPr/>
        </p:nvSpPr>
        <p:spPr bwMode="auto">
          <a:xfrm>
            <a:off x="3264221" y="2299022"/>
            <a:ext cx="2132763" cy="369332"/>
          </a:xfrm>
          <a:prstGeom prst="rect">
            <a:avLst/>
          </a:prstGeom>
          <a:noFill/>
          <a:ln w="9525">
            <a:noFill/>
            <a:miter lim="800000"/>
          </a:ln>
        </p:spPr>
        <p:txBody>
          <a:bodyPr wrap="none">
            <a:spAutoFit/>
          </a:bodyPr>
          <a:lstStyle/>
          <a:p>
            <a:pPr eaLnBrk="1" hangingPunct="1"/>
            <a:r>
              <a:rPr lang="en-US" altLang="zh-CN" b="1">
                <a:latin typeface="微软雅黑" panose="020B0503020204020204" pitchFamily="34" charset="-122"/>
                <a:ea typeface="微软雅黑" panose="020B0503020204020204" pitchFamily="34" charset="-122"/>
              </a:rPr>
              <a:t>C3</a:t>
            </a:r>
            <a:r>
              <a:rPr lang="zh-CN" altLang="en-US" b="1">
                <a:latin typeface="微软雅黑" panose="020B0503020204020204" pitchFamily="34" charset="-122"/>
                <a:ea typeface="微软雅黑" panose="020B0503020204020204" pitchFamily="34" charset="-122"/>
              </a:rPr>
              <a:t>层</a:t>
            </a:r>
            <a:r>
              <a:rPr lang="en-US" altLang="zh-CN" b="1">
                <a:latin typeface="微软雅黑" panose="020B0503020204020204" pitchFamily="34" charset="-122"/>
                <a:ea typeface="微软雅黑" panose="020B0503020204020204" pitchFamily="34" charset="-122"/>
              </a:rPr>
              <a:t>feature map</a:t>
            </a:r>
            <a:endParaRPr lang="zh-CN" altLang="en-US" b="1">
              <a:latin typeface="微软雅黑" panose="020B0503020204020204" pitchFamily="34" charset="-122"/>
              <a:ea typeface="微软雅黑" panose="020B0503020204020204" pitchFamily="34" charset="-122"/>
            </a:endParaRPr>
          </a:p>
        </p:txBody>
      </p:sp>
      <p:sp>
        <p:nvSpPr>
          <p:cNvPr id="32775" name="文本框 9"/>
          <p:cNvSpPr txBox="1">
            <a:spLocks noChangeArrowheads="1"/>
          </p:cNvSpPr>
          <p:nvPr/>
        </p:nvSpPr>
        <p:spPr bwMode="auto">
          <a:xfrm rot="5400000">
            <a:off x="171723" y="3361039"/>
            <a:ext cx="2116733" cy="369332"/>
          </a:xfrm>
          <a:prstGeom prst="rect">
            <a:avLst/>
          </a:prstGeom>
          <a:noFill/>
          <a:ln w="9525">
            <a:noFill/>
            <a:miter lim="800000"/>
          </a:ln>
        </p:spPr>
        <p:txBody>
          <a:bodyPr wrap="none">
            <a:spAutoFit/>
          </a:bodyPr>
          <a:lstStyle/>
          <a:p>
            <a:pPr eaLnBrk="1" hangingPunct="1"/>
            <a:r>
              <a:rPr lang="en-US" altLang="zh-CN" b="1" dirty="0">
                <a:latin typeface="微软雅黑" panose="020B0503020204020204" pitchFamily="34" charset="-122"/>
                <a:ea typeface="微软雅黑" panose="020B0503020204020204" pitchFamily="34" charset="-122"/>
              </a:rPr>
              <a:t>S2</a:t>
            </a:r>
            <a:r>
              <a:rPr lang="zh-CN" altLang="en-US" b="1" dirty="0">
                <a:latin typeface="微软雅黑" panose="020B0503020204020204" pitchFamily="34" charset="-122"/>
                <a:ea typeface="微软雅黑" panose="020B0503020204020204" pitchFamily="34" charset="-122"/>
              </a:rPr>
              <a:t>层</a:t>
            </a:r>
            <a:r>
              <a:rPr lang="en-US" altLang="zh-CN" b="1" dirty="0">
                <a:latin typeface="微软雅黑" panose="020B0503020204020204" pitchFamily="34" charset="-122"/>
                <a:ea typeface="微软雅黑" panose="020B0503020204020204" pitchFamily="34" charset="-122"/>
              </a:rPr>
              <a:t>feature map</a:t>
            </a:r>
            <a:endParaRPr lang="zh-CN" altLang="en-US" b="1" dirty="0">
              <a:latin typeface="微软雅黑" panose="020B0503020204020204" pitchFamily="34" charset="-122"/>
              <a:ea typeface="微软雅黑" panose="020B0503020204020204" pitchFamily="34" charset="-122"/>
            </a:endParaRPr>
          </a:p>
        </p:txBody>
      </p:sp>
      <p:pic>
        <p:nvPicPr>
          <p:cNvPr id="32776" name="图片 8"/>
          <p:cNvPicPr>
            <a:picLocks noChangeAspect="1"/>
          </p:cNvPicPr>
          <p:nvPr/>
        </p:nvPicPr>
        <p:blipFill>
          <a:blip r:embed="rId2"/>
          <a:srcRect/>
          <a:stretch>
            <a:fillRect/>
          </a:stretch>
        </p:blipFill>
        <p:spPr bwMode="auto">
          <a:xfrm>
            <a:off x="7331396" y="2401117"/>
            <a:ext cx="3790950" cy="2289175"/>
          </a:xfrm>
          <a:prstGeom prst="rect">
            <a:avLst/>
          </a:prstGeom>
          <a:noFill/>
          <a:ln w="9525">
            <a:noFill/>
            <a:miter lim="800000"/>
            <a:headEnd/>
            <a:tailEnd/>
          </a:ln>
        </p:spPr>
      </p:pic>
      <p:sp>
        <p:nvSpPr>
          <p:cNvPr id="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LeNet</a:t>
            </a:r>
            <a:r>
              <a:rPr lang="en-US" altLang="zh-CN" sz="2800" dirty="0">
                <a:solidFill>
                  <a:srgbClr val="0033CC"/>
                </a:solidFill>
                <a:latin typeface="微软雅黑" panose="020B0503020204020204" pitchFamily="34" charset="-122"/>
                <a:ea typeface="微软雅黑" panose="020B0503020204020204" pitchFamily="34" charset="-122"/>
              </a:rPr>
              <a:t> 1998</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77846" y="118538"/>
            <a:ext cx="242255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p:cNvSpPr/>
          <p:nvPr/>
        </p:nvSpPr>
        <p:spPr>
          <a:xfrm>
            <a:off x="5011952" y="610004"/>
            <a:ext cx="6914988" cy="2179691"/>
          </a:xfrm>
          <a:prstGeom prst="rect">
            <a:avLst/>
          </a:prstGeom>
          <a:blipFill>
            <a:blip r:embed="rId1" cstate="print"/>
            <a:stretch>
              <a:fillRect t="-1" b="-18141"/>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3795" name="内容占位符 2"/>
          <p:cNvSpPr>
            <a:spLocks noGrp="1"/>
          </p:cNvSpPr>
          <p:nvPr>
            <p:ph idx="4294967295"/>
          </p:nvPr>
        </p:nvSpPr>
        <p:spPr>
          <a:xfrm>
            <a:off x="386739" y="2789695"/>
            <a:ext cx="11077559" cy="3657830"/>
          </a:xfrm>
        </p:spPr>
        <p:txBody>
          <a:bodyPr/>
          <a:lstStyle/>
          <a:p>
            <a:pPr marL="514350" indent="-514350" algn="just" eaLnBrk="1" hangingPunct="1">
              <a:lnSpc>
                <a:spcPts val="3500"/>
              </a:lnSpc>
              <a:buFont typeface="Arial" panose="020B0604020202020204" pitchFamily="34" charset="0"/>
              <a:buAutoNum type="arabicPeriod" startAt="4"/>
            </a:pPr>
            <a:r>
              <a:rPr lang="en-US" altLang="zh-CN" sz="2200" dirty="0">
                <a:latin typeface="微软雅黑" panose="020B0503020204020204" pitchFamily="34" charset="-122"/>
                <a:ea typeface="微软雅黑" panose="020B0503020204020204" pitchFamily="34" charset="-122"/>
              </a:rPr>
              <a:t>S4 </a:t>
            </a:r>
            <a:r>
              <a:rPr lang="zh-CN" altLang="en-US" sz="2200" dirty="0">
                <a:latin typeface="微软雅黑" panose="020B0503020204020204" pitchFamily="34" charset="-122"/>
                <a:ea typeface="微软雅黑" panose="020B0503020204020204" pitchFamily="34" charset="-122"/>
              </a:rPr>
              <a:t>层是在</a:t>
            </a:r>
            <a:r>
              <a:rPr lang="en-US" altLang="zh-CN" sz="2200" dirty="0">
                <a:latin typeface="微软雅黑" panose="020B0503020204020204" pitchFamily="34" charset="-122"/>
                <a:ea typeface="微软雅黑" panose="020B0503020204020204" pitchFamily="34" charset="-122"/>
              </a:rPr>
              <a:t>C3</a:t>
            </a:r>
            <a:r>
              <a:rPr lang="zh-CN" altLang="en-US" sz="2200" dirty="0">
                <a:latin typeface="微软雅黑" panose="020B0503020204020204" pitchFamily="34" charset="-122"/>
                <a:ea typeface="微软雅黑" panose="020B0503020204020204" pitchFamily="34" charset="-122"/>
              </a:rPr>
              <a:t>层基础上下采样，前面已述。</a:t>
            </a:r>
            <a:endParaRPr lang="en-US" altLang="zh-CN" sz="2200" dirty="0">
              <a:latin typeface="微软雅黑" panose="020B0503020204020204" pitchFamily="34" charset="-122"/>
              <a:ea typeface="微软雅黑" panose="020B0503020204020204" pitchFamily="34" charset="-122"/>
            </a:endParaRPr>
          </a:p>
          <a:p>
            <a:pPr marL="514350" indent="-514350" algn="just">
              <a:lnSpc>
                <a:spcPts val="3500"/>
              </a:lnSpc>
              <a:buFont typeface="Arial" panose="020B0604020202020204" pitchFamily="34" charset="0"/>
              <a:buAutoNum type="arabicPeriod" startAt="4"/>
            </a:pP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层是一个卷积层，有</a:t>
            </a:r>
            <a:r>
              <a:rPr lang="en-US" altLang="zh-CN" sz="2200" dirty="0">
                <a:latin typeface="微软雅黑" panose="020B0503020204020204" pitchFamily="34" charset="-122"/>
                <a:ea typeface="微软雅黑" panose="020B0503020204020204" pitchFamily="34" charset="-122"/>
              </a:rPr>
              <a:t>120</a:t>
            </a:r>
            <a:r>
              <a:rPr lang="zh-CN" altLang="en-US" sz="2200" dirty="0">
                <a:latin typeface="微软雅黑" panose="020B0503020204020204" pitchFamily="34" charset="-122"/>
                <a:ea typeface="微软雅黑" panose="020B0503020204020204" pitchFamily="34" charset="-122"/>
              </a:rPr>
              <a:t>个特征图。每个单元与</a:t>
            </a:r>
            <a:r>
              <a:rPr lang="en-US" altLang="zh-CN" sz="2200" dirty="0">
                <a:latin typeface="微软雅黑" panose="020B0503020204020204" pitchFamily="34" charset="-122"/>
                <a:ea typeface="微软雅黑" panose="020B0503020204020204" pitchFamily="34" charset="-122"/>
              </a:rPr>
              <a:t>S4</a:t>
            </a:r>
            <a:r>
              <a:rPr lang="zh-CN" altLang="en-US" sz="2200" dirty="0">
                <a:latin typeface="微软雅黑" panose="020B0503020204020204" pitchFamily="34" charset="-122"/>
                <a:ea typeface="微软雅黑" panose="020B0503020204020204" pitchFamily="34" charset="-122"/>
              </a:rPr>
              <a:t>层的全部</a:t>
            </a:r>
            <a:r>
              <a:rPr lang="en-US" altLang="zh-CN" sz="2200" dirty="0">
                <a:latin typeface="微软雅黑" panose="020B0503020204020204" pitchFamily="34" charset="-122"/>
                <a:ea typeface="微软雅黑" panose="020B0503020204020204" pitchFamily="34" charset="-122"/>
              </a:rPr>
              <a:t>16</a:t>
            </a:r>
            <a:r>
              <a:rPr lang="zh-CN" altLang="en-US" sz="2200" dirty="0">
                <a:latin typeface="微软雅黑" panose="020B0503020204020204" pitchFamily="34" charset="-122"/>
                <a:ea typeface="微软雅黑" panose="020B0503020204020204" pitchFamily="34" charset="-122"/>
              </a:rPr>
              <a:t>个单元的</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邻域相连，故</a:t>
            </a: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特征图的大小为</a:t>
            </a:r>
            <a:r>
              <a:rPr lang="en-US" altLang="zh-CN" sz="2200" dirty="0">
                <a:latin typeface="微软雅黑" panose="020B0503020204020204" pitchFamily="34" charset="-122"/>
                <a:ea typeface="微软雅黑" panose="020B0503020204020204" pitchFamily="34" charset="-122"/>
              </a:rPr>
              <a:t>1x1</a:t>
            </a:r>
            <a:r>
              <a:rPr lang="zh-CN" altLang="en-US" sz="2200" dirty="0">
                <a:latin typeface="微软雅黑" panose="020B0503020204020204" pitchFamily="34" charset="-122"/>
                <a:ea typeface="微软雅黑" panose="020B0503020204020204" pitchFamily="34" charset="-122"/>
              </a:rPr>
              <a:t>：这构成了</a:t>
            </a:r>
            <a:r>
              <a:rPr lang="en-US" altLang="zh-CN" sz="2200" dirty="0">
                <a:latin typeface="微软雅黑" panose="020B0503020204020204" pitchFamily="34" charset="-122"/>
                <a:ea typeface="微软雅黑" panose="020B0503020204020204" pitchFamily="34" charset="-122"/>
              </a:rPr>
              <a:t>S4</a:t>
            </a:r>
            <a:r>
              <a:rPr lang="zh-CN" altLang="en-US" sz="2200" dirty="0">
                <a:latin typeface="微软雅黑" panose="020B0503020204020204" pitchFamily="34" charset="-122"/>
                <a:ea typeface="微软雅黑" panose="020B0503020204020204" pitchFamily="34" charset="-122"/>
              </a:rPr>
              <a:t>和</a:t>
            </a: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之间的全连接。之所以仍将</a:t>
            </a: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标示为卷积层而非全连接层，是因为如果</a:t>
            </a:r>
            <a:r>
              <a:rPr lang="en-US" altLang="zh-CN" sz="2200" dirty="0">
                <a:latin typeface="微软雅黑" panose="020B0503020204020204" pitchFamily="34" charset="-122"/>
                <a:ea typeface="微软雅黑" panose="020B0503020204020204" pitchFamily="34" charset="-122"/>
              </a:rPr>
              <a:t>LeNet-5</a:t>
            </a:r>
            <a:r>
              <a:rPr lang="zh-CN" altLang="en-US" sz="2200" dirty="0">
                <a:latin typeface="微软雅黑" panose="020B0503020204020204" pitchFamily="34" charset="-122"/>
                <a:ea typeface="微软雅黑" panose="020B0503020204020204" pitchFamily="34" charset="-122"/>
              </a:rPr>
              <a:t>的输入变大，而其他的保持不变，那么此时特征图的维数就会比</a:t>
            </a:r>
            <a:r>
              <a:rPr lang="en-US" altLang="zh-CN" sz="2200" dirty="0">
                <a:latin typeface="微软雅黑" panose="020B0503020204020204" pitchFamily="34" charset="-122"/>
                <a:ea typeface="微软雅黑" panose="020B0503020204020204" pitchFamily="34" charset="-122"/>
              </a:rPr>
              <a:t>1x1</a:t>
            </a:r>
            <a:r>
              <a:rPr lang="zh-CN" altLang="en-US" sz="2200" dirty="0">
                <a:latin typeface="微软雅黑" panose="020B0503020204020204" pitchFamily="34" charset="-122"/>
                <a:ea typeface="微软雅黑" panose="020B0503020204020204" pitchFamily="34" charset="-122"/>
              </a:rPr>
              <a:t>大。</a:t>
            </a: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层有</a:t>
            </a:r>
            <a:r>
              <a:rPr lang="en-US" altLang="zh-CN" sz="2200" dirty="0">
                <a:latin typeface="微软雅黑" panose="020B0503020204020204" pitchFamily="34" charset="-122"/>
                <a:ea typeface="微软雅黑" panose="020B0503020204020204" pitchFamily="34" charset="-122"/>
              </a:rPr>
              <a:t>48120</a:t>
            </a:r>
            <a:r>
              <a:rPr lang="zh-CN" altLang="en-US" sz="2200" dirty="0">
                <a:latin typeface="微软雅黑" panose="020B0503020204020204" pitchFamily="34" charset="-122"/>
                <a:ea typeface="微软雅黑" panose="020B0503020204020204" pitchFamily="34" charset="-122"/>
              </a:rPr>
              <a:t>个可训练连接。</a:t>
            </a:r>
            <a:endParaRPr lang="en-US" altLang="zh-CN" sz="2200" dirty="0">
              <a:latin typeface="微软雅黑" panose="020B0503020204020204" pitchFamily="34" charset="-122"/>
              <a:ea typeface="微软雅黑" panose="020B0503020204020204" pitchFamily="34" charset="-122"/>
            </a:endParaRPr>
          </a:p>
          <a:p>
            <a:pPr marL="514350" indent="-514350" algn="just" eaLnBrk="1" hangingPunct="1">
              <a:lnSpc>
                <a:spcPts val="3500"/>
              </a:lnSpc>
              <a:buFont typeface="Arial" panose="020B0604020202020204" pitchFamily="34" charset="0"/>
              <a:buAutoNum type="arabicPeriod" startAt="4"/>
            </a:pPr>
            <a:r>
              <a:rPr lang="en-US" altLang="zh-CN" sz="2200" dirty="0">
                <a:latin typeface="微软雅黑" panose="020B0503020204020204" pitchFamily="34" charset="-122"/>
                <a:ea typeface="微软雅黑" panose="020B0503020204020204" pitchFamily="34" charset="-122"/>
              </a:rPr>
              <a:t>F6</a:t>
            </a:r>
            <a:r>
              <a:rPr lang="zh-CN" altLang="en-US" sz="2200" dirty="0">
                <a:latin typeface="微软雅黑" panose="020B0503020204020204" pitchFamily="34" charset="-122"/>
                <a:ea typeface="微软雅黑" panose="020B0503020204020204" pitchFamily="34" charset="-122"/>
              </a:rPr>
              <a:t>层有</a:t>
            </a:r>
            <a:r>
              <a:rPr lang="en-US" altLang="zh-CN" sz="2200" dirty="0">
                <a:latin typeface="微软雅黑" panose="020B0503020204020204" pitchFamily="34" charset="-122"/>
                <a:ea typeface="微软雅黑" panose="020B0503020204020204" pitchFamily="34" charset="-122"/>
              </a:rPr>
              <a:t>84</a:t>
            </a:r>
            <a:r>
              <a:rPr lang="zh-CN" altLang="en-US" sz="2200" dirty="0">
                <a:latin typeface="微软雅黑" panose="020B0503020204020204" pitchFamily="34" charset="-122"/>
                <a:ea typeface="微软雅黑" panose="020B0503020204020204" pitchFamily="34" charset="-122"/>
              </a:rPr>
              <a:t>个单元（之所以选这个数字的原因来自于输出层的设计），与</a:t>
            </a:r>
            <a:r>
              <a:rPr lang="en-US" altLang="zh-CN" sz="2200" dirty="0">
                <a:latin typeface="微软雅黑" panose="020B0503020204020204" pitchFamily="34" charset="-122"/>
                <a:ea typeface="微软雅黑" panose="020B0503020204020204" pitchFamily="34" charset="-122"/>
              </a:rPr>
              <a:t>C5</a:t>
            </a:r>
            <a:r>
              <a:rPr lang="zh-CN" altLang="en-US" sz="2200" dirty="0">
                <a:latin typeface="微软雅黑" panose="020B0503020204020204" pitchFamily="34" charset="-122"/>
                <a:ea typeface="微软雅黑" panose="020B0503020204020204" pitchFamily="34" charset="-122"/>
              </a:rPr>
              <a:t>层全相连。有</a:t>
            </a:r>
            <a:r>
              <a:rPr lang="en-US" altLang="zh-CN" sz="2200" dirty="0">
                <a:latin typeface="微软雅黑" panose="020B0503020204020204" pitchFamily="34" charset="-122"/>
                <a:ea typeface="微软雅黑" panose="020B0503020204020204" pitchFamily="34" charset="-122"/>
              </a:rPr>
              <a:t>10164</a:t>
            </a:r>
            <a:r>
              <a:rPr lang="zh-CN" altLang="en-US" sz="2200" dirty="0">
                <a:latin typeface="微软雅黑" panose="020B0503020204020204" pitchFamily="34" charset="-122"/>
                <a:ea typeface="微软雅黑" panose="020B0503020204020204" pitchFamily="34" charset="-122"/>
              </a:rPr>
              <a:t>个可训练参数。如同经典神经网络，</a:t>
            </a:r>
            <a:r>
              <a:rPr lang="en-US" altLang="zh-CN" sz="2200" dirty="0">
                <a:latin typeface="微软雅黑" panose="020B0503020204020204" pitchFamily="34" charset="-122"/>
                <a:ea typeface="微软雅黑" panose="020B0503020204020204" pitchFamily="34" charset="-122"/>
              </a:rPr>
              <a:t>F6</a:t>
            </a:r>
            <a:r>
              <a:rPr lang="zh-CN" altLang="en-US" sz="2200" dirty="0">
                <a:latin typeface="微软雅黑" panose="020B0503020204020204" pitchFamily="34" charset="-122"/>
                <a:ea typeface="微软雅黑" panose="020B0503020204020204" pitchFamily="34" charset="-122"/>
              </a:rPr>
              <a:t>层计算输入向量和权重向量之间的点积，再加上一个偏置。然后将其传递给</a:t>
            </a:r>
            <a:r>
              <a:rPr lang="en-US" altLang="zh-CN" sz="2200" dirty="0">
                <a:latin typeface="微软雅黑" panose="020B0503020204020204" pitchFamily="34" charset="-122"/>
                <a:ea typeface="微软雅黑" panose="020B0503020204020204" pitchFamily="34" charset="-122"/>
              </a:rPr>
              <a:t>sigmoid</a:t>
            </a:r>
            <a:r>
              <a:rPr lang="zh-CN" altLang="en-US" sz="2200" dirty="0">
                <a:latin typeface="微软雅黑" panose="020B0503020204020204" pitchFamily="34" charset="-122"/>
                <a:ea typeface="微软雅黑" panose="020B0503020204020204" pitchFamily="34" charset="-122"/>
              </a:rPr>
              <a:t>函数产生节点的输出。</a:t>
            </a:r>
            <a:endParaRPr lang="zh-CN" altLang="en-US" sz="2200" dirty="0">
              <a:latin typeface="微软雅黑" panose="020B0503020204020204" pitchFamily="34" charset="-122"/>
              <a:ea typeface="微软雅黑" panose="020B0503020204020204" pitchFamily="34" charset="-122"/>
            </a:endParaRPr>
          </a:p>
        </p:txBody>
      </p:sp>
      <p:sp>
        <p:nvSpPr>
          <p:cNvPr id="4"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LeNet</a:t>
            </a:r>
            <a:r>
              <a:rPr lang="en-US" altLang="zh-CN" sz="2800" dirty="0">
                <a:solidFill>
                  <a:srgbClr val="0033CC"/>
                </a:solidFill>
                <a:latin typeface="微软雅黑" panose="020B0503020204020204" pitchFamily="34" charset="-122"/>
                <a:ea typeface="微软雅黑" panose="020B0503020204020204" pitchFamily="34" charset="-122"/>
              </a:rPr>
              <a:t> 1998</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46" y="118538"/>
            <a:ext cx="2422554"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up)">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wipe(up)">
                                      <p:cBhvr>
                                        <p:cTn id="12" dur="500"/>
                                        <p:tgtEl>
                                          <p:spTgt spid="33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wipe(up)">
                                      <p:cBhvr>
                                        <p:cTn id="17"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3177221" y="2587308"/>
            <a:ext cx="6109697" cy="3319442"/>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4"/>
          <p:cNvSpPr/>
          <p:nvPr/>
        </p:nvSpPr>
        <p:spPr>
          <a:xfrm>
            <a:off x="3177221" y="2452158"/>
            <a:ext cx="2959100" cy="544830"/>
          </a:xfrm>
          <a:custGeom>
            <a:avLst/>
            <a:gdLst/>
            <a:ahLst/>
            <a:cxnLst/>
            <a:rect l="l" t="t" r="r" b="b"/>
            <a:pathLst>
              <a:path w="2959100" h="544830">
                <a:moveTo>
                  <a:pt x="0" y="0"/>
                </a:moveTo>
                <a:lnTo>
                  <a:pt x="2958899" y="0"/>
                </a:lnTo>
                <a:lnTo>
                  <a:pt x="2958899" y="544499"/>
                </a:lnTo>
                <a:lnTo>
                  <a:pt x="0" y="544499"/>
                </a:lnTo>
                <a:lnTo>
                  <a:pt x="0" y="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5"/>
          <p:cNvSpPr/>
          <p:nvPr/>
        </p:nvSpPr>
        <p:spPr>
          <a:xfrm>
            <a:off x="6851105" y="3680458"/>
            <a:ext cx="810895" cy="2274570"/>
          </a:xfrm>
          <a:custGeom>
            <a:avLst/>
            <a:gdLst/>
            <a:ahLst/>
            <a:cxnLst/>
            <a:rect l="l" t="t" r="r" b="b"/>
            <a:pathLst>
              <a:path w="810895" h="2274570">
                <a:moveTo>
                  <a:pt x="0" y="0"/>
                </a:moveTo>
                <a:lnTo>
                  <a:pt x="810299" y="0"/>
                </a:lnTo>
                <a:lnTo>
                  <a:pt x="810299" y="2274299"/>
                </a:lnTo>
                <a:lnTo>
                  <a:pt x="0" y="2274299"/>
                </a:lnTo>
                <a:lnTo>
                  <a:pt x="0" y="0"/>
                </a:lnTo>
                <a:close/>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6"/>
          <p:cNvSpPr txBox="1"/>
          <p:nvPr/>
        </p:nvSpPr>
        <p:spPr>
          <a:xfrm>
            <a:off x="693049" y="1588477"/>
            <a:ext cx="10886544" cy="382156"/>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ImageNet Large Scale Visual Recognition Challenge </a:t>
            </a:r>
            <a:r>
              <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(ILSVRC)</a:t>
            </a:r>
            <a:r>
              <a:rPr sz="2400" b="1" spc="-8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 </a:t>
            </a: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winners</a:t>
            </a:r>
            <a:r>
              <a:rPr lang="zh-CN" altLang="en-US"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a:t>
            </a:r>
            <a:endPar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endParaRPr>
          </a:p>
        </p:txBody>
      </p:sp>
      <p:sp>
        <p:nvSpPr>
          <p:cNvPr id="8" name="object 7"/>
          <p:cNvSpPr txBox="1"/>
          <p:nvPr/>
        </p:nvSpPr>
        <p:spPr>
          <a:xfrm>
            <a:off x="5387456" y="2868796"/>
            <a:ext cx="1920239" cy="443711"/>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微软雅黑" panose="020B0503020204020204" pitchFamily="34" charset="-122"/>
                <a:ea typeface="微软雅黑" panose="020B0503020204020204" pitchFamily="34" charset="-122"/>
                <a:cs typeface="Arial" panose="020B0604020202020204"/>
              </a:rPr>
              <a:t>First CNN-based</a:t>
            </a:r>
            <a:r>
              <a:rPr sz="1400" spc="-80" dirty="0">
                <a:solidFill>
                  <a:srgbClr val="FF0000"/>
                </a:solidFill>
                <a:latin typeface="微软雅黑" panose="020B0503020204020204" pitchFamily="34" charset="-122"/>
                <a:ea typeface="微软雅黑" panose="020B0503020204020204" pitchFamily="34" charset="-122"/>
                <a:cs typeface="Arial" panose="020B0604020202020204"/>
              </a:rPr>
              <a:t> </a:t>
            </a:r>
            <a:r>
              <a:rPr sz="1400" spc="-5" dirty="0">
                <a:solidFill>
                  <a:srgbClr val="FF0000"/>
                </a:solidFill>
                <a:latin typeface="微软雅黑" panose="020B0503020204020204" pitchFamily="34" charset="-122"/>
                <a:ea typeface="微软雅黑" panose="020B0503020204020204" pitchFamily="34" charset="-122"/>
                <a:cs typeface="Arial" panose="020B0604020202020204"/>
              </a:rPr>
              <a:t>winner</a:t>
            </a:r>
            <a:endParaRPr sz="1400">
              <a:latin typeface="微软雅黑" panose="020B0503020204020204" pitchFamily="34" charset="-122"/>
              <a:ea typeface="微软雅黑" panose="020B0503020204020204" pitchFamily="34" charset="-122"/>
              <a:cs typeface="Arial" panose="020B0604020202020204"/>
            </a:endParaRPr>
          </a:p>
        </p:txBody>
      </p:sp>
      <p:sp>
        <p:nvSpPr>
          <p:cNvPr id="9" name="object 8"/>
          <p:cNvSpPr/>
          <p:nvPr/>
        </p:nvSpPr>
        <p:spPr>
          <a:xfrm>
            <a:off x="6479356" y="3174707"/>
            <a:ext cx="486409" cy="358775"/>
          </a:xfrm>
          <a:custGeom>
            <a:avLst/>
            <a:gdLst/>
            <a:ahLst/>
            <a:cxnLst/>
            <a:rect l="l" t="t" r="r" b="b"/>
            <a:pathLst>
              <a:path w="486410" h="358775">
                <a:moveTo>
                  <a:pt x="0" y="0"/>
                </a:moveTo>
                <a:lnTo>
                  <a:pt x="486367" y="358216"/>
                </a:lnTo>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9"/>
          <p:cNvSpPr/>
          <p:nvPr/>
        </p:nvSpPr>
        <p:spPr>
          <a:xfrm>
            <a:off x="6937538" y="3498064"/>
            <a:ext cx="107318" cy="95652"/>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AlexNet</a:t>
            </a:r>
            <a:r>
              <a:rPr lang="en-US" altLang="zh-CN" sz="2800" dirty="0">
                <a:solidFill>
                  <a:srgbClr val="0033CC"/>
                </a:solidFill>
                <a:latin typeface="微软雅黑" panose="020B0503020204020204" pitchFamily="34" charset="-122"/>
                <a:ea typeface="微软雅黑" panose="020B0503020204020204" pitchFamily="34" charset="-122"/>
              </a:rPr>
              <a:t> 2012</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13951" y="1415015"/>
            <a:ext cx="6812994" cy="3345147"/>
          </a:xfrm>
          <a:prstGeom prst="rect">
            <a:avLst/>
          </a:prstGeom>
        </p:spPr>
        <p:txBody>
          <a:bodyPr vert="horz" wrap="square" lIns="0" tIns="48895" rIns="0" bIns="0" rtlCol="0">
            <a:spAutoFit/>
          </a:bodyPr>
          <a:lstStyle/>
          <a:p>
            <a:pPr marL="355600" indent="-342900">
              <a:lnSpc>
                <a:spcPts val="3500"/>
              </a:lnSpc>
              <a:spcBef>
                <a:spcPts val="385"/>
              </a:spcBef>
              <a:buClr>
                <a:srgbClr val="00007C"/>
              </a:buClr>
              <a:buSzPct val="75000"/>
              <a:buFont typeface="Wingdings" panose="05000000000000000000"/>
              <a:buChar char=""/>
              <a:tabLst>
                <a:tab pos="354965" algn="l"/>
                <a:tab pos="355600" algn="l"/>
              </a:tabLst>
            </a:pPr>
            <a:r>
              <a:rPr sz="2200" b="1" dirty="0">
                <a:latin typeface="微软雅黑" panose="020B0503020204020204" pitchFamily="34" charset="-122"/>
                <a:ea typeface="微软雅黑" panose="020B0503020204020204" pitchFamily="34" charset="-122"/>
                <a:cs typeface="Times New Roman" panose="02020603050405020304"/>
              </a:rPr>
              <a:t>2012-</a:t>
            </a:r>
            <a:r>
              <a:rPr sz="2200" b="1" dirty="0">
                <a:latin typeface="微软雅黑" panose="020B0503020204020204" pitchFamily="34" charset="-122"/>
                <a:ea typeface="微软雅黑" panose="020B0503020204020204" pitchFamily="34" charset="-122"/>
                <a:cs typeface="黑体" panose="02010609060101010101" charset="-122"/>
              </a:rPr>
              <a:t>吾家有女初长成：</a:t>
            </a:r>
            <a:endParaRPr sz="2200" dirty="0">
              <a:latin typeface="微软雅黑" panose="020B0503020204020204" pitchFamily="34" charset="-122"/>
              <a:ea typeface="微软雅黑" panose="020B0503020204020204" pitchFamily="34" charset="-122"/>
              <a:cs typeface="Times New Roman" panose="02020603050405020304"/>
            </a:endParaRPr>
          </a:p>
          <a:p>
            <a:pPr marL="756285" lvl="1" indent="-286385">
              <a:lnSpc>
                <a:spcPts val="3500"/>
              </a:lnSpc>
              <a:spcBef>
                <a:spcPts val="245"/>
              </a:spcBef>
              <a:buClr>
                <a:srgbClr val="9999CC"/>
              </a:buClr>
              <a:buSzPct val="80000"/>
              <a:buFont typeface="Wingdings" panose="05000000000000000000"/>
              <a:buChar char=""/>
              <a:tabLst>
                <a:tab pos="756920" algn="l"/>
              </a:tabLst>
            </a:pPr>
            <a:r>
              <a:rPr sz="2200" spc="10" dirty="0">
                <a:latin typeface="微软雅黑" panose="020B0503020204020204" pitchFamily="34" charset="-122"/>
                <a:ea typeface="微软雅黑" panose="020B0503020204020204" pitchFamily="34" charset="-122"/>
                <a:cs typeface="黑体" panose="02010609060101010101" charset="-122"/>
              </a:rPr>
              <a:t>非线</a:t>
            </a:r>
            <a:r>
              <a:rPr sz="2200" dirty="0">
                <a:latin typeface="微软雅黑" panose="020B0503020204020204" pitchFamily="34" charset="-122"/>
                <a:ea typeface="微软雅黑" panose="020B0503020204020204" pitchFamily="34" charset="-122"/>
                <a:cs typeface="黑体" panose="02010609060101010101" charset="-122"/>
              </a:rPr>
              <a:t>性激</a:t>
            </a:r>
            <a:r>
              <a:rPr sz="2200" spc="-15" dirty="0">
                <a:latin typeface="微软雅黑" panose="020B0503020204020204" pitchFamily="34" charset="-122"/>
                <a:ea typeface="微软雅黑" panose="020B0503020204020204" pitchFamily="34" charset="-122"/>
                <a:cs typeface="黑体" panose="02010609060101010101" charset="-122"/>
              </a:rPr>
              <a:t>活</a:t>
            </a:r>
            <a:r>
              <a:rPr sz="2200" dirty="0">
                <a:latin typeface="微软雅黑" panose="020B0503020204020204" pitchFamily="34" charset="-122"/>
                <a:ea typeface="微软雅黑" panose="020B0503020204020204" pitchFamily="34" charset="-122"/>
                <a:cs typeface="黑体" panose="02010609060101010101" charset="-122"/>
              </a:rPr>
              <a:t>函数</a:t>
            </a:r>
            <a:r>
              <a:rPr sz="2200" spc="-5" dirty="0">
                <a:latin typeface="微软雅黑" panose="020B0503020204020204" pitchFamily="34" charset="-122"/>
                <a:ea typeface="微软雅黑" panose="020B0503020204020204" pitchFamily="34" charset="-122"/>
                <a:cs typeface="黑体" panose="02010609060101010101" charset="-122"/>
              </a:rPr>
              <a:t>：</a:t>
            </a:r>
            <a:r>
              <a:rPr sz="2200" spc="-5" dirty="0">
                <a:latin typeface="微软雅黑" panose="020B0503020204020204" pitchFamily="34" charset="-122"/>
                <a:ea typeface="微软雅黑" panose="020B0503020204020204" pitchFamily="34" charset="-122"/>
                <a:cs typeface="Times New Roman" panose="02020603050405020304"/>
              </a:rPr>
              <a:t>ReLU</a:t>
            </a:r>
            <a:endParaRPr sz="2200" dirty="0">
              <a:latin typeface="微软雅黑" panose="020B0503020204020204" pitchFamily="34" charset="-122"/>
              <a:ea typeface="微软雅黑" panose="020B0503020204020204" pitchFamily="34" charset="-122"/>
              <a:cs typeface="Times New Roman" panose="02020603050405020304"/>
            </a:endParaRPr>
          </a:p>
          <a:p>
            <a:pPr marL="756285" lvl="1" indent="-286385">
              <a:lnSpc>
                <a:spcPts val="3500"/>
              </a:lnSpc>
              <a:spcBef>
                <a:spcPts val="245"/>
              </a:spcBef>
              <a:buClr>
                <a:srgbClr val="9999CC"/>
              </a:buClr>
              <a:buSzPct val="80000"/>
              <a:buFont typeface="Wingdings" panose="05000000000000000000"/>
              <a:buChar char=""/>
              <a:tabLst>
                <a:tab pos="756920" algn="l"/>
              </a:tabLst>
            </a:pPr>
            <a:r>
              <a:rPr sz="2200" spc="10" dirty="0">
                <a:latin typeface="微软雅黑" panose="020B0503020204020204" pitchFamily="34" charset="-122"/>
                <a:ea typeface="微软雅黑" panose="020B0503020204020204" pitchFamily="34" charset="-122"/>
                <a:cs typeface="黑体" panose="02010609060101010101" charset="-122"/>
              </a:rPr>
              <a:t>防止</a:t>
            </a:r>
            <a:r>
              <a:rPr sz="2200" dirty="0">
                <a:latin typeface="微软雅黑" panose="020B0503020204020204" pitchFamily="34" charset="-122"/>
                <a:ea typeface="微软雅黑" panose="020B0503020204020204" pitchFamily="34" charset="-122"/>
                <a:cs typeface="黑体" panose="02010609060101010101" charset="-122"/>
              </a:rPr>
              <a:t>过拟</a:t>
            </a:r>
            <a:r>
              <a:rPr sz="2200" spc="-15" dirty="0">
                <a:latin typeface="微软雅黑" panose="020B0503020204020204" pitchFamily="34" charset="-122"/>
                <a:ea typeface="微软雅黑" panose="020B0503020204020204" pitchFamily="34" charset="-122"/>
                <a:cs typeface="黑体" panose="02010609060101010101" charset="-122"/>
              </a:rPr>
              <a:t>合</a:t>
            </a:r>
            <a:r>
              <a:rPr sz="2200" spc="-5" dirty="0">
                <a:latin typeface="微软雅黑" panose="020B0503020204020204" pitchFamily="34" charset="-122"/>
                <a:ea typeface="微软雅黑" panose="020B0503020204020204" pitchFamily="34" charset="-122"/>
                <a:cs typeface="黑体" panose="02010609060101010101" charset="-122"/>
              </a:rPr>
              <a:t>：</a:t>
            </a:r>
            <a:r>
              <a:rPr sz="2200" spc="-5" dirty="0">
                <a:latin typeface="微软雅黑" panose="020B0503020204020204" pitchFamily="34" charset="-122"/>
                <a:ea typeface="微软雅黑" panose="020B0503020204020204" pitchFamily="34" charset="-122"/>
                <a:cs typeface="Times New Roman" panose="02020603050405020304"/>
              </a:rPr>
              <a:t>Dropout,</a:t>
            </a:r>
            <a:r>
              <a:rPr sz="2200" spc="-35" dirty="0">
                <a:latin typeface="微软雅黑" panose="020B0503020204020204" pitchFamily="34" charset="-122"/>
                <a:ea typeface="微软雅黑" panose="020B0503020204020204" pitchFamily="34" charset="-122"/>
                <a:cs typeface="Times New Roman" panose="02020603050405020304"/>
              </a:rPr>
              <a:t> </a:t>
            </a:r>
            <a:r>
              <a:rPr sz="2200" spc="10" dirty="0">
                <a:latin typeface="微软雅黑" panose="020B0503020204020204" pitchFamily="34" charset="-122"/>
                <a:ea typeface="微软雅黑" panose="020B0503020204020204" pitchFamily="34" charset="-122"/>
                <a:cs typeface="黑体" panose="02010609060101010101" charset="-122"/>
              </a:rPr>
              <a:t>数据</a:t>
            </a:r>
            <a:r>
              <a:rPr sz="2200" dirty="0">
                <a:latin typeface="微软雅黑" panose="020B0503020204020204" pitchFamily="34" charset="-122"/>
                <a:ea typeface="微软雅黑" panose="020B0503020204020204" pitchFamily="34" charset="-122"/>
                <a:cs typeface="黑体" panose="02010609060101010101" charset="-122"/>
              </a:rPr>
              <a:t>增广</a:t>
            </a:r>
            <a:endParaRPr sz="2200" dirty="0">
              <a:latin typeface="微软雅黑" panose="020B0503020204020204" pitchFamily="34" charset="-122"/>
              <a:ea typeface="微软雅黑" panose="020B0503020204020204" pitchFamily="34" charset="-122"/>
              <a:cs typeface="黑体" panose="02010609060101010101" charset="-122"/>
            </a:endParaRPr>
          </a:p>
          <a:p>
            <a:pPr marL="756285" lvl="1" indent="-286385">
              <a:lnSpc>
                <a:spcPts val="3500"/>
              </a:lnSpc>
              <a:spcBef>
                <a:spcPts val="240"/>
              </a:spcBef>
              <a:buClr>
                <a:srgbClr val="9999CC"/>
              </a:buClr>
              <a:buSzPct val="80000"/>
              <a:buFont typeface="Wingdings" panose="05000000000000000000"/>
              <a:buChar char=""/>
              <a:tabLst>
                <a:tab pos="756920" algn="l"/>
              </a:tabLst>
            </a:pPr>
            <a:r>
              <a:rPr sz="2200" spc="10" dirty="0">
                <a:latin typeface="微软雅黑" panose="020B0503020204020204" pitchFamily="34" charset="-122"/>
                <a:ea typeface="微软雅黑" panose="020B0503020204020204" pitchFamily="34" charset="-122"/>
                <a:cs typeface="黑体" panose="02010609060101010101" charset="-122"/>
              </a:rPr>
              <a:t>大数</a:t>
            </a:r>
            <a:r>
              <a:rPr sz="2200" dirty="0">
                <a:latin typeface="微软雅黑" panose="020B0503020204020204" pitchFamily="34" charset="-122"/>
                <a:ea typeface="微软雅黑" panose="020B0503020204020204" pitchFamily="34" charset="-122"/>
                <a:cs typeface="黑体" panose="02010609060101010101" charset="-122"/>
              </a:rPr>
              <a:t>据训</a:t>
            </a:r>
            <a:r>
              <a:rPr sz="2200" spc="-15" dirty="0">
                <a:latin typeface="微软雅黑" panose="020B0503020204020204" pitchFamily="34" charset="-122"/>
                <a:ea typeface="微软雅黑" panose="020B0503020204020204" pitchFamily="34" charset="-122"/>
                <a:cs typeface="黑体" panose="02010609060101010101" charset="-122"/>
              </a:rPr>
              <a:t>练</a:t>
            </a:r>
            <a:r>
              <a:rPr sz="2200" dirty="0">
                <a:latin typeface="微软雅黑" panose="020B0503020204020204" pitchFamily="34" charset="-122"/>
                <a:ea typeface="微软雅黑" panose="020B0503020204020204" pitchFamily="34" charset="-122"/>
                <a:cs typeface="黑体" panose="02010609060101010101" charset="-122"/>
              </a:rPr>
              <a:t>：百</a:t>
            </a:r>
            <a:r>
              <a:rPr sz="2200" spc="-10" dirty="0">
                <a:latin typeface="微软雅黑" panose="020B0503020204020204" pitchFamily="34" charset="-122"/>
                <a:ea typeface="微软雅黑" panose="020B0503020204020204" pitchFamily="34" charset="-122"/>
                <a:cs typeface="黑体" panose="02010609060101010101" charset="-122"/>
              </a:rPr>
              <a:t>万</a:t>
            </a:r>
            <a:r>
              <a:rPr sz="2200" dirty="0">
                <a:latin typeface="微软雅黑" panose="020B0503020204020204" pitchFamily="34" charset="-122"/>
                <a:ea typeface="微软雅黑" panose="020B0503020204020204" pitchFamily="34" charset="-122"/>
                <a:cs typeface="黑体" panose="02010609060101010101" charset="-122"/>
              </a:rPr>
              <a:t>级</a:t>
            </a:r>
            <a:r>
              <a:rPr sz="2200" spc="-5" dirty="0">
                <a:latin typeface="微软雅黑" panose="020B0503020204020204" pitchFamily="34" charset="-122"/>
                <a:ea typeface="微软雅黑" panose="020B0503020204020204" pitchFamily="34" charset="-122"/>
                <a:cs typeface="Times New Roman" panose="02020603050405020304"/>
              </a:rPr>
              <a:t>ImageNet</a:t>
            </a:r>
            <a:r>
              <a:rPr sz="2200" dirty="0">
                <a:latin typeface="微软雅黑" panose="020B0503020204020204" pitchFamily="34" charset="-122"/>
                <a:ea typeface="微软雅黑" panose="020B0503020204020204" pitchFamily="34" charset="-122"/>
                <a:cs typeface="黑体" panose="02010609060101010101" charset="-122"/>
              </a:rPr>
              <a:t>图像</a:t>
            </a:r>
            <a:r>
              <a:rPr sz="2200" spc="-15" dirty="0">
                <a:latin typeface="微软雅黑" panose="020B0503020204020204" pitchFamily="34" charset="-122"/>
                <a:ea typeface="微软雅黑" panose="020B0503020204020204" pitchFamily="34" charset="-122"/>
                <a:cs typeface="黑体" panose="02010609060101010101" charset="-122"/>
              </a:rPr>
              <a:t>数</a:t>
            </a:r>
            <a:r>
              <a:rPr sz="2200" dirty="0">
                <a:latin typeface="微软雅黑" panose="020B0503020204020204" pitchFamily="34" charset="-122"/>
                <a:ea typeface="微软雅黑" panose="020B0503020204020204" pitchFamily="34" charset="-122"/>
                <a:cs typeface="黑体" panose="02010609060101010101" charset="-122"/>
              </a:rPr>
              <a:t>据</a:t>
            </a:r>
            <a:endParaRPr sz="2200" dirty="0">
              <a:latin typeface="微软雅黑" panose="020B0503020204020204" pitchFamily="34" charset="-122"/>
              <a:ea typeface="微软雅黑" panose="020B0503020204020204" pitchFamily="34" charset="-122"/>
              <a:cs typeface="黑体" panose="02010609060101010101" charset="-122"/>
            </a:endParaRPr>
          </a:p>
          <a:p>
            <a:pPr marL="756285" lvl="1" indent="-286385">
              <a:lnSpc>
                <a:spcPts val="3500"/>
              </a:lnSpc>
              <a:spcBef>
                <a:spcPts val="240"/>
              </a:spcBef>
              <a:buClr>
                <a:srgbClr val="9999CC"/>
              </a:buClr>
              <a:buSzPct val="80000"/>
              <a:buFont typeface="Wingdings" panose="05000000000000000000"/>
              <a:buChar char=""/>
              <a:tabLst>
                <a:tab pos="756920" algn="l"/>
              </a:tabLst>
            </a:pPr>
            <a:r>
              <a:rPr sz="2200" spc="5" dirty="0" err="1">
                <a:latin typeface="微软雅黑" panose="020B0503020204020204" pitchFamily="34" charset="-122"/>
                <a:ea typeface="微软雅黑" panose="020B0503020204020204" pitchFamily="34" charset="-122"/>
                <a:cs typeface="黑体" panose="02010609060101010101" charset="-122"/>
              </a:rPr>
              <a:t>分</a:t>
            </a:r>
            <a:r>
              <a:rPr sz="2200" spc="-5" dirty="0" err="1">
                <a:latin typeface="微软雅黑" panose="020B0503020204020204" pitchFamily="34" charset="-122"/>
                <a:ea typeface="微软雅黑" panose="020B0503020204020204" pitchFamily="34" charset="-122"/>
                <a:cs typeface="Times New Roman" panose="02020603050405020304"/>
              </a:rPr>
              <a:t>Group</a:t>
            </a:r>
            <a:r>
              <a:rPr sz="2200" dirty="0" err="1">
                <a:latin typeface="微软雅黑" panose="020B0503020204020204" pitchFamily="34" charset="-122"/>
                <a:ea typeface="微软雅黑" panose="020B0503020204020204" pitchFamily="34" charset="-122"/>
                <a:cs typeface="黑体" panose="02010609060101010101" charset="-122"/>
              </a:rPr>
              <a:t>实现双</a:t>
            </a:r>
            <a:r>
              <a:rPr sz="2200" dirty="0" err="1">
                <a:latin typeface="微软雅黑" panose="020B0503020204020204" pitchFamily="34" charset="-122"/>
                <a:ea typeface="微软雅黑" panose="020B0503020204020204" pitchFamily="34" charset="-122"/>
                <a:cs typeface="Times New Roman" panose="02020603050405020304"/>
              </a:rPr>
              <a:t>GPU</a:t>
            </a:r>
            <a:r>
              <a:rPr sz="2200" dirty="0" err="1">
                <a:latin typeface="微软雅黑" panose="020B0503020204020204" pitchFamily="34" charset="-122"/>
                <a:ea typeface="微软雅黑" panose="020B0503020204020204" pitchFamily="34" charset="-122"/>
                <a:cs typeface="黑体" panose="02010609060101010101" charset="-122"/>
              </a:rPr>
              <a:t>并</a:t>
            </a:r>
            <a:r>
              <a:rPr sz="2200" spc="-15" dirty="0" err="1">
                <a:latin typeface="微软雅黑" panose="020B0503020204020204" pitchFamily="34" charset="-122"/>
                <a:ea typeface="微软雅黑" panose="020B0503020204020204" pitchFamily="34" charset="-122"/>
                <a:cs typeface="黑体" panose="02010609060101010101" charset="-122"/>
              </a:rPr>
              <a:t>行</a:t>
            </a:r>
            <a:r>
              <a:rPr sz="2200" dirty="0" err="1">
                <a:latin typeface="微软雅黑" panose="020B0503020204020204" pitchFamily="34" charset="-122"/>
                <a:ea typeface="微软雅黑" panose="020B0503020204020204" pitchFamily="34" charset="-122"/>
                <a:cs typeface="黑体" panose="02010609060101010101" charset="-122"/>
              </a:rPr>
              <a:t>，</a:t>
            </a:r>
            <a:r>
              <a:rPr sz="2200" dirty="0" err="1">
                <a:latin typeface="微软雅黑" panose="020B0503020204020204" pitchFamily="34" charset="-122"/>
                <a:ea typeface="微软雅黑" panose="020B0503020204020204" pitchFamily="34" charset="-122"/>
                <a:cs typeface="Times New Roman" panose="02020603050405020304"/>
              </a:rPr>
              <a:t>LRN</a:t>
            </a:r>
            <a:r>
              <a:rPr sz="2200" dirty="0" err="1">
                <a:latin typeface="微软雅黑" panose="020B0503020204020204" pitchFamily="34" charset="-122"/>
                <a:ea typeface="微软雅黑" panose="020B0503020204020204" pitchFamily="34" charset="-122"/>
                <a:cs typeface="黑体" panose="02010609060101010101" charset="-122"/>
              </a:rPr>
              <a:t>归一</a:t>
            </a:r>
            <a:r>
              <a:rPr sz="2200" spc="-15" dirty="0" err="1">
                <a:latin typeface="微软雅黑" panose="020B0503020204020204" pitchFamily="34" charset="-122"/>
                <a:ea typeface="微软雅黑" panose="020B0503020204020204" pitchFamily="34" charset="-122"/>
                <a:cs typeface="黑体" panose="02010609060101010101" charset="-122"/>
              </a:rPr>
              <a:t>化</a:t>
            </a:r>
            <a:r>
              <a:rPr sz="2200" dirty="0" err="1">
                <a:latin typeface="微软雅黑" panose="020B0503020204020204" pitchFamily="34" charset="-122"/>
                <a:ea typeface="微软雅黑" panose="020B0503020204020204" pitchFamily="34" charset="-122"/>
                <a:cs typeface="黑体" panose="02010609060101010101" charset="-122"/>
              </a:rPr>
              <a:t>层</a:t>
            </a:r>
            <a:endParaRPr lang="en-US" sz="2200" dirty="0">
              <a:latin typeface="微软雅黑" panose="020B0503020204020204" pitchFamily="34" charset="-122"/>
              <a:ea typeface="微软雅黑" panose="020B0503020204020204" pitchFamily="34" charset="-122"/>
              <a:cs typeface="黑体" panose="02010609060101010101" charset="-122"/>
            </a:endParaRPr>
          </a:p>
          <a:p>
            <a:pPr marL="756285" lvl="1" indent="-286385">
              <a:lnSpc>
                <a:spcPts val="3500"/>
              </a:lnSpc>
              <a:spcBef>
                <a:spcPts val="240"/>
              </a:spcBef>
              <a:buClr>
                <a:srgbClr val="9999CC"/>
              </a:buClr>
              <a:buSzPct val="80000"/>
              <a:buFont typeface="Wingdings" panose="05000000000000000000"/>
              <a:buChar char=""/>
              <a:tabLst>
                <a:tab pos="756920" algn="l"/>
              </a:tabLst>
            </a:pPr>
            <a:r>
              <a:rPr lang="en-US" altLang="zh-CN" sz="2200" dirty="0">
                <a:latin typeface="微软雅黑" panose="020B0503020204020204" pitchFamily="34" charset="-122"/>
                <a:ea typeface="微软雅黑" panose="020B0503020204020204" pitchFamily="34" charset="-122"/>
                <a:cs typeface="黑体" panose="02010609060101010101" charset="-122"/>
              </a:rPr>
              <a:t>5</a:t>
            </a:r>
            <a:r>
              <a:rPr lang="zh-CN" altLang="en-US" sz="2200" dirty="0">
                <a:latin typeface="微软雅黑" panose="020B0503020204020204" pitchFamily="34" charset="-122"/>
                <a:ea typeface="微软雅黑" panose="020B0503020204020204" pitchFamily="34" charset="-122"/>
                <a:cs typeface="黑体" panose="02010609060101010101" charset="-122"/>
              </a:rPr>
              <a:t>个卷积层、</a:t>
            </a:r>
            <a:r>
              <a:rPr lang="en-US" altLang="zh-CN" sz="2200" dirty="0">
                <a:latin typeface="微软雅黑" panose="020B0503020204020204" pitchFamily="34" charset="-122"/>
                <a:ea typeface="微软雅黑" panose="020B0503020204020204" pitchFamily="34" charset="-122"/>
                <a:cs typeface="黑体" panose="02010609060101010101" charset="-122"/>
              </a:rPr>
              <a:t>3</a:t>
            </a:r>
            <a:r>
              <a:rPr lang="zh-CN" altLang="en-US" sz="2200" dirty="0">
                <a:latin typeface="微软雅黑" panose="020B0503020204020204" pitchFamily="34" charset="-122"/>
                <a:ea typeface="微软雅黑" panose="020B0503020204020204" pitchFamily="34" charset="-122"/>
                <a:cs typeface="黑体" panose="02010609060101010101" charset="-122"/>
              </a:rPr>
              <a:t>个汇聚层和</a:t>
            </a:r>
            <a:r>
              <a:rPr lang="en-US" altLang="zh-CN" sz="2200" dirty="0">
                <a:latin typeface="微软雅黑" panose="020B0503020204020204" pitchFamily="34" charset="-122"/>
                <a:ea typeface="微软雅黑" panose="020B0503020204020204" pitchFamily="34" charset="-122"/>
                <a:cs typeface="黑体" panose="02010609060101010101" charset="-122"/>
              </a:rPr>
              <a:t>3</a:t>
            </a:r>
            <a:r>
              <a:rPr lang="zh-CN" altLang="en-US" sz="2200" dirty="0">
                <a:latin typeface="微软雅黑" panose="020B0503020204020204" pitchFamily="34" charset="-122"/>
                <a:ea typeface="微软雅黑" panose="020B0503020204020204" pitchFamily="34" charset="-122"/>
                <a:cs typeface="黑体" panose="02010609060101010101" charset="-122"/>
              </a:rPr>
              <a:t>个全连接层</a:t>
            </a:r>
            <a:endParaRPr lang="zh-CN" altLang="en-US" sz="2200" dirty="0">
              <a:latin typeface="微软雅黑" panose="020B0503020204020204" pitchFamily="34" charset="-122"/>
              <a:ea typeface="微软雅黑" panose="020B0503020204020204" pitchFamily="34" charset="-122"/>
              <a:cs typeface="黑体" panose="02010609060101010101" charset="-122"/>
            </a:endParaRPr>
          </a:p>
          <a:p>
            <a:pPr marL="756285" lvl="1" indent="-286385">
              <a:lnSpc>
                <a:spcPts val="3500"/>
              </a:lnSpc>
              <a:spcBef>
                <a:spcPts val="240"/>
              </a:spcBef>
              <a:buClr>
                <a:srgbClr val="9999CC"/>
              </a:buClr>
              <a:buSzPct val="80000"/>
              <a:buFont typeface="Wingdings" panose="05000000000000000000"/>
              <a:buChar char=""/>
              <a:tabLst>
                <a:tab pos="756920" algn="l"/>
              </a:tabLst>
            </a:pPr>
            <a:endParaRPr sz="2200" dirty="0">
              <a:latin typeface="微软雅黑" panose="020B0503020204020204" pitchFamily="34" charset="-122"/>
              <a:ea typeface="微软雅黑" panose="020B0503020204020204" pitchFamily="34" charset="-122"/>
              <a:cs typeface="黑体" panose="02010609060101010101" charset="-122"/>
            </a:endParaRPr>
          </a:p>
        </p:txBody>
      </p:sp>
      <p:sp>
        <p:nvSpPr>
          <p:cNvPr id="7" name="object 6"/>
          <p:cNvSpPr txBox="1"/>
          <p:nvPr/>
        </p:nvSpPr>
        <p:spPr>
          <a:xfrm>
            <a:off x="869180" y="4925245"/>
            <a:ext cx="10696743" cy="566822"/>
          </a:xfrm>
          <a:prstGeom prst="rect">
            <a:avLst/>
          </a:prstGeom>
        </p:spPr>
        <p:txBody>
          <a:bodyPr vert="horz" wrap="square" lIns="0" tIns="12700" rIns="0" bIns="0" rtlCol="0">
            <a:spAutoFit/>
          </a:bodyPr>
          <a:lstStyle/>
          <a:p>
            <a:pPr marL="12700" marR="307340" algn="just">
              <a:lnSpc>
                <a:spcPct val="100000"/>
              </a:lnSpc>
              <a:spcBef>
                <a:spcPts val="100"/>
              </a:spcBef>
            </a:pPr>
            <a:r>
              <a:rPr spc="-10" dirty="0">
                <a:latin typeface="微软雅黑" panose="020B0503020204020204" pitchFamily="34" charset="-122"/>
                <a:ea typeface="微软雅黑" panose="020B0503020204020204" pitchFamily="34" charset="-122"/>
                <a:cs typeface="Times New Roman" panose="02020603050405020304"/>
              </a:rPr>
              <a:t>Krizhevsky, </a:t>
            </a:r>
            <a:r>
              <a:rPr dirty="0">
                <a:latin typeface="微软雅黑" panose="020B0503020204020204" pitchFamily="34" charset="-122"/>
                <a:ea typeface="微软雅黑" panose="020B0503020204020204" pitchFamily="34" charset="-122"/>
                <a:cs typeface="Times New Roman" panose="02020603050405020304"/>
              </a:rPr>
              <a:t>Alex, </a:t>
            </a:r>
            <a:r>
              <a:rPr spc="5" dirty="0">
                <a:latin typeface="微软雅黑" panose="020B0503020204020204" pitchFamily="34" charset="-122"/>
                <a:ea typeface="微软雅黑" panose="020B0503020204020204" pitchFamily="34" charset="-122"/>
                <a:cs typeface="Times New Roman" panose="02020603050405020304"/>
              </a:rPr>
              <a:t>Ilya </a:t>
            </a:r>
            <a:r>
              <a:rPr spc="-15" dirty="0">
                <a:latin typeface="微软雅黑" panose="020B0503020204020204" pitchFamily="34" charset="-122"/>
                <a:ea typeface="微软雅黑" panose="020B0503020204020204" pitchFamily="34" charset="-122"/>
                <a:cs typeface="Times New Roman" panose="02020603050405020304"/>
              </a:rPr>
              <a:t>Sutskever, </a:t>
            </a:r>
            <a:r>
              <a:rPr dirty="0">
                <a:latin typeface="微软雅黑" panose="020B0503020204020204" pitchFamily="34" charset="-122"/>
                <a:ea typeface="微软雅黑" panose="020B0503020204020204" pitchFamily="34" charset="-122"/>
                <a:cs typeface="Times New Roman" panose="02020603050405020304"/>
              </a:rPr>
              <a:t>and </a:t>
            </a:r>
            <a:r>
              <a:rPr spc="-5" dirty="0">
                <a:latin typeface="微软雅黑" panose="020B0503020204020204" pitchFamily="34" charset="-122"/>
                <a:ea typeface="微软雅黑" panose="020B0503020204020204" pitchFamily="34" charset="-122"/>
                <a:cs typeface="Times New Roman" panose="02020603050405020304"/>
              </a:rPr>
              <a:t>Geoffrey </a:t>
            </a:r>
            <a:r>
              <a:rPr dirty="0">
                <a:latin typeface="微软雅黑" panose="020B0503020204020204" pitchFamily="34" charset="-122"/>
                <a:ea typeface="微软雅黑" panose="020B0503020204020204" pitchFamily="34" charset="-122"/>
                <a:cs typeface="Times New Roman" panose="02020603050405020304"/>
              </a:rPr>
              <a:t>E. Hinton. "</a:t>
            </a:r>
            <a:r>
              <a:rPr b="1" dirty="0">
                <a:latin typeface="微软雅黑" panose="020B0503020204020204" pitchFamily="34" charset="-122"/>
                <a:ea typeface="微软雅黑" panose="020B0503020204020204" pitchFamily="34" charset="-122"/>
                <a:cs typeface="Times New Roman" panose="02020603050405020304"/>
              </a:rPr>
              <a:t>Imagenet classification </a:t>
            </a:r>
            <a:r>
              <a:rPr b="1" spc="-5" dirty="0">
                <a:latin typeface="微软雅黑" panose="020B0503020204020204" pitchFamily="34" charset="-122"/>
                <a:ea typeface="微软雅黑" panose="020B0503020204020204" pitchFamily="34" charset="-122"/>
                <a:cs typeface="Times New Roman" panose="02020603050405020304"/>
              </a:rPr>
              <a:t>with </a:t>
            </a:r>
            <a:r>
              <a:rPr b="1" dirty="0">
                <a:latin typeface="微软雅黑" panose="020B0503020204020204" pitchFamily="34" charset="-122"/>
                <a:ea typeface="微软雅黑" panose="020B0503020204020204" pitchFamily="34" charset="-122"/>
                <a:cs typeface="Times New Roman" panose="02020603050405020304"/>
              </a:rPr>
              <a:t>deep </a:t>
            </a:r>
            <a:r>
              <a:rPr b="1" spc="-5" dirty="0">
                <a:latin typeface="微软雅黑" panose="020B0503020204020204" pitchFamily="34" charset="-122"/>
                <a:ea typeface="微软雅黑" panose="020B0503020204020204" pitchFamily="34" charset="-122"/>
                <a:cs typeface="Times New Roman" panose="02020603050405020304"/>
              </a:rPr>
              <a:t>convolutional  </a:t>
            </a:r>
            <a:r>
              <a:rPr b="1" dirty="0">
                <a:latin typeface="微软雅黑" panose="020B0503020204020204" pitchFamily="34" charset="-122"/>
                <a:ea typeface="微软雅黑" panose="020B0503020204020204" pitchFamily="34" charset="-122"/>
                <a:cs typeface="Times New Roman" panose="02020603050405020304"/>
              </a:rPr>
              <a:t>neural networks</a:t>
            </a:r>
            <a:r>
              <a:rPr dirty="0">
                <a:latin typeface="微软雅黑" panose="020B0503020204020204" pitchFamily="34" charset="-122"/>
                <a:ea typeface="微软雅黑" panose="020B0503020204020204" pitchFamily="34" charset="-122"/>
                <a:cs typeface="Times New Roman" panose="02020603050405020304"/>
              </a:rPr>
              <a:t>." Advances in neural </a:t>
            </a:r>
            <a:r>
              <a:rPr spc="-5" dirty="0">
                <a:latin typeface="微软雅黑" panose="020B0503020204020204" pitchFamily="34" charset="-122"/>
                <a:ea typeface="微软雅黑" panose="020B0503020204020204" pitchFamily="34" charset="-122"/>
                <a:cs typeface="Times New Roman" panose="02020603050405020304"/>
              </a:rPr>
              <a:t>information </a:t>
            </a:r>
            <a:r>
              <a:rPr dirty="0">
                <a:latin typeface="微软雅黑" panose="020B0503020204020204" pitchFamily="34" charset="-122"/>
                <a:ea typeface="微软雅黑" panose="020B0503020204020204" pitchFamily="34" charset="-122"/>
                <a:cs typeface="Times New Roman" panose="02020603050405020304"/>
              </a:rPr>
              <a:t>processing</a:t>
            </a:r>
            <a:r>
              <a:rPr spc="-235" dirty="0">
                <a:latin typeface="微软雅黑" panose="020B0503020204020204" pitchFamily="34" charset="-122"/>
                <a:ea typeface="微软雅黑" panose="020B0503020204020204" pitchFamily="34" charset="-122"/>
                <a:cs typeface="Times New Roman" panose="02020603050405020304"/>
              </a:rPr>
              <a:t> </a:t>
            </a:r>
            <a:r>
              <a:rPr spc="-5" dirty="0">
                <a:latin typeface="微软雅黑" panose="020B0503020204020204" pitchFamily="34" charset="-122"/>
                <a:ea typeface="微软雅黑" panose="020B0503020204020204" pitchFamily="34" charset="-122"/>
                <a:cs typeface="Times New Roman" panose="02020603050405020304"/>
              </a:rPr>
              <a:t>systems. </a:t>
            </a:r>
            <a:r>
              <a:rPr dirty="0">
                <a:latin typeface="微软雅黑" panose="020B0503020204020204" pitchFamily="34" charset="-122"/>
                <a:ea typeface="微软雅黑" panose="020B0503020204020204" pitchFamily="34" charset="-122"/>
                <a:cs typeface="Times New Roman" panose="02020603050405020304"/>
              </a:rPr>
              <a:t>2012.</a:t>
            </a:r>
            <a:endParaRPr dirty="0">
              <a:latin typeface="微软雅黑" panose="020B0503020204020204" pitchFamily="34" charset="-122"/>
              <a:ea typeface="微软雅黑" panose="020B0503020204020204" pitchFamily="34" charset="-122"/>
              <a:cs typeface="Times New Roman" panose="02020603050405020304"/>
            </a:endParaRPr>
          </a:p>
        </p:txBody>
      </p:sp>
      <p:pic>
        <p:nvPicPr>
          <p:cNvPr id="2" name="图片 1"/>
          <p:cNvPicPr>
            <a:picLocks noChangeAspect="1"/>
          </p:cNvPicPr>
          <p:nvPr/>
        </p:nvPicPr>
        <p:blipFill>
          <a:blip r:embed="rId1"/>
          <a:stretch>
            <a:fillRect/>
          </a:stretch>
        </p:blipFill>
        <p:spPr>
          <a:xfrm>
            <a:off x="6356586" y="1780458"/>
            <a:ext cx="5775292" cy="2614260"/>
          </a:xfrm>
          <a:prstGeom prst="rect">
            <a:avLst/>
          </a:prstGeom>
        </p:spPr>
      </p:pic>
      <p:sp>
        <p:nvSpPr>
          <p:cNvPr id="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AlexNet</a:t>
            </a:r>
            <a:r>
              <a:rPr lang="en-US" altLang="zh-CN" sz="2800" dirty="0">
                <a:solidFill>
                  <a:srgbClr val="0033CC"/>
                </a:solidFill>
                <a:latin typeface="微软雅黑" panose="020B0503020204020204" pitchFamily="34" charset="-122"/>
                <a:ea typeface="微软雅黑" panose="020B0503020204020204" pitchFamily="34" charset="-122"/>
              </a:rPr>
              <a:t> 2012</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2529" y="2338567"/>
            <a:ext cx="8965259" cy="3611630"/>
          </a:xfrm>
          <a:prstGeom prst="rect">
            <a:avLst/>
          </a:prstGeom>
          <a:noFill/>
        </p:spPr>
        <p:txBody>
          <a:bodyPr wrap="square" rtlCol="0">
            <a:spAutoFit/>
          </a:bodyPr>
          <a:lstStyle/>
          <a:p>
            <a:pPr marL="630555" indent="-274955" algn="just">
              <a:lnSpc>
                <a:spcPct val="130000"/>
              </a:lnSpc>
              <a:spcBef>
                <a:spcPts val="8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ReLU</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Rectified Linear Units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）作为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的激活函数，并验证其效果在较深的网络超过了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Sigmoid</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，成功解决了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Sigmoid</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在网络较深时的梯度弥散问题，提高了网络的训练速率。</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630555" indent="-274955" algn="just">
              <a:lnSpc>
                <a:spcPct val="130000"/>
              </a:lnSpc>
              <a:spcBef>
                <a:spcPts val="8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为避免过拟合，训练时使用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随机忽略一部分神经元。</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30555" indent="-274955" algn="just">
              <a:lnSpc>
                <a:spcPct val="130000"/>
              </a:lnSpc>
              <a:spcBef>
                <a:spcPts val="8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使用重叠的最大池化</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(max pooling)</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。最大池化可以避免平均池化的模糊化效果，而采用重叠技巧可以提升特征的丰富性。</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42033" y="2275639"/>
            <a:ext cx="2149526" cy="1644227"/>
          </a:xfrm>
          <a:prstGeom prst="rect">
            <a:avLst/>
          </a:prstGeom>
        </p:spPr>
      </p:pic>
      <p:sp>
        <p:nvSpPr>
          <p:cNvPr id="5" name="文本框 4"/>
          <p:cNvSpPr txBox="1"/>
          <p:nvPr/>
        </p:nvSpPr>
        <p:spPr>
          <a:xfrm>
            <a:off x="10905773" y="3321619"/>
            <a:ext cx="785786" cy="369332"/>
          </a:xfrm>
          <a:prstGeom prst="rect">
            <a:avLst/>
          </a:prstGeom>
          <a:noFill/>
        </p:spPr>
        <p:txBody>
          <a:bodyPr wrap="square" rtlCol="0">
            <a:spAutoFit/>
          </a:bodyPr>
          <a:lstStyle/>
          <a:p>
            <a:pPr algn="ctr"/>
            <a:r>
              <a:rPr lang="en-US" altLang="zh-CN" b="1" dirty="0" err="1">
                <a:latin typeface="微软雅黑" panose="020B0503020204020204" pitchFamily="34" charset="-122"/>
                <a:ea typeface="微软雅黑" panose="020B0503020204020204" pitchFamily="34" charset="-122"/>
                <a:cs typeface="Times New Roman" panose="02020603050405020304" pitchFamily="18" charset="0"/>
              </a:rPr>
              <a:t>ReLU</a:t>
            </a:r>
            <a:endParaRPr lang="zh-CN" altLang="en-US"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55851"/>
          <a:stretch>
            <a:fillRect/>
          </a:stretch>
        </p:blipFill>
        <p:spPr>
          <a:xfrm>
            <a:off x="9753690" y="4065194"/>
            <a:ext cx="1726211" cy="1801303"/>
          </a:xfrm>
          <a:prstGeom prst="rect">
            <a:avLst/>
          </a:prstGeom>
        </p:spPr>
      </p:pic>
      <p:sp>
        <p:nvSpPr>
          <p:cNvPr id="13" name="文本框 12"/>
          <p:cNvSpPr txBox="1"/>
          <p:nvPr/>
        </p:nvSpPr>
        <p:spPr>
          <a:xfrm>
            <a:off x="9963500" y="5866497"/>
            <a:ext cx="1306590" cy="40011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Dropout</a:t>
            </a:r>
            <a:endParaRPr lang="zh-CN" altLang="en-US" sz="20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15"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AlexNet</a:t>
            </a:r>
            <a:r>
              <a:rPr lang="en-US" altLang="zh-CN" sz="2800" dirty="0">
                <a:solidFill>
                  <a:srgbClr val="0033CC"/>
                </a:solidFill>
                <a:latin typeface="微软雅黑" panose="020B0503020204020204" pitchFamily="34" charset="-122"/>
                <a:ea typeface="微软雅黑" panose="020B0503020204020204" pitchFamily="34" charset="-122"/>
              </a:rPr>
              <a:t> 2012</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3" name="矩形 2"/>
          <p:cNvSpPr/>
          <p:nvPr/>
        </p:nvSpPr>
        <p:spPr>
          <a:xfrm>
            <a:off x="451821" y="1000007"/>
            <a:ext cx="10951285" cy="1052596"/>
          </a:xfrm>
          <a:prstGeom prst="rect">
            <a:avLst/>
          </a:prstGeom>
        </p:spPr>
        <p:txBody>
          <a:bodyPr wrap="square">
            <a:spAutoFit/>
          </a:bodyPr>
          <a:lstStyle/>
          <a:p>
            <a:pPr algn="just">
              <a:lnSpc>
                <a:spcPct val="130000"/>
              </a:lnSpc>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AlexNet</a:t>
            </a:r>
            <a:r>
              <a:rPr lang="zh-CN" altLang="en-US" sz="2400" dirty="0">
                <a:latin typeface="微软雅黑" panose="020B0503020204020204" pitchFamily="34" charset="-122"/>
                <a:ea typeface="微软雅黑" panose="020B0503020204020204" pitchFamily="34" charset="-122"/>
              </a:rPr>
              <a:t>在</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LeNet</a:t>
            </a:r>
            <a:r>
              <a:rPr lang="zh-CN" altLang="en-US" sz="2400" dirty="0">
                <a:latin typeface="微软雅黑" panose="020B0503020204020204" pitchFamily="34" charset="-122"/>
                <a:ea typeface="微软雅黑" panose="020B0503020204020204" pitchFamily="34" charset="-122"/>
              </a:rPr>
              <a:t>基础上进行了更宽更深的网络设计，首次在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400" dirty="0">
                <a:latin typeface="微软雅黑" panose="020B0503020204020204" pitchFamily="34" charset="-122"/>
                <a:ea typeface="微软雅黑" panose="020B0503020204020204" pitchFamily="34" charset="-122"/>
              </a:rPr>
              <a:t>中引入了</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ReLU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Dropout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Local Response Norm (LRN)</a:t>
            </a:r>
            <a:r>
              <a:rPr lang="zh-CN" altLang="en-US" sz="2400" dirty="0">
                <a:latin typeface="微软雅黑" panose="020B0503020204020204" pitchFamily="34" charset="-122"/>
                <a:ea typeface="微软雅黑" panose="020B0503020204020204" pitchFamily="34" charset="-122"/>
              </a:rPr>
              <a:t>等技巧。网络的技术特点如下：</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up)">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wipe(up)">
                                      <p:cBhvr>
                                        <p:cTn id="18" dur="500"/>
                                        <p:tgtEl>
                                          <p:spTgt spid="2">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up)">
                                      <p:cBhvr>
                                        <p:cTn id="2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2529" y="2338567"/>
            <a:ext cx="11170577" cy="3280898"/>
          </a:xfrm>
          <a:prstGeom prst="rect">
            <a:avLst/>
          </a:prstGeom>
          <a:noFill/>
        </p:spPr>
        <p:txBody>
          <a:bodyPr wrap="square" rtlCol="0">
            <a:spAutoFit/>
          </a:bodyPr>
          <a:lstStyle/>
          <a:p>
            <a:pPr marL="630555" indent="-274955" algn="just">
              <a:lnSpc>
                <a:spcPct val="130000"/>
              </a:lnSpc>
              <a:spcBef>
                <a:spcPts val="12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提出了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LRN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层（</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ReLU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后进行归一化处理），对局部神经元的活动创建竞争机制，使得其中响应比较大的值变得相对更大，并抑制其他反馈较小的神经元，增强了模型的泛化能力。</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p>
            <a:pPr marL="630555" indent="-274955" algn="just">
              <a:lnSpc>
                <a:spcPct val="130000"/>
              </a:lnSpc>
              <a:spcBef>
                <a:spcPts val="12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强大的并行计算能力加速网络训练过程，并采用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分块训练的方式解决显存对网络规模的限制。</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30555" indent="-274955" algn="just">
              <a:lnSpc>
                <a:spcPct val="130000"/>
              </a:lnSpc>
              <a:spcBef>
                <a:spcPts val="12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数据增强。利用随机裁剪和翻转镜像操作增加训练数据量，降低过拟合。</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15"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AlexNet</a:t>
            </a:r>
            <a:r>
              <a:rPr lang="en-US" altLang="zh-CN" sz="2800" dirty="0">
                <a:solidFill>
                  <a:srgbClr val="0033CC"/>
                </a:solidFill>
                <a:latin typeface="微软雅黑" panose="020B0503020204020204" pitchFamily="34" charset="-122"/>
                <a:ea typeface="微软雅黑" panose="020B0503020204020204" pitchFamily="34" charset="-122"/>
              </a:rPr>
              <a:t> 2012</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3" name="矩形 2"/>
          <p:cNvSpPr/>
          <p:nvPr/>
        </p:nvSpPr>
        <p:spPr>
          <a:xfrm>
            <a:off x="451821" y="1000007"/>
            <a:ext cx="10951285" cy="1052596"/>
          </a:xfrm>
          <a:prstGeom prst="rect">
            <a:avLst/>
          </a:prstGeom>
        </p:spPr>
        <p:txBody>
          <a:bodyPr wrap="square">
            <a:spAutoFit/>
          </a:bodyPr>
          <a:lstStyle/>
          <a:p>
            <a:pPr algn="just">
              <a:lnSpc>
                <a:spcPct val="130000"/>
              </a:lnSpc>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AlexNet</a:t>
            </a:r>
            <a:r>
              <a:rPr lang="zh-CN" altLang="en-US" sz="2400" dirty="0">
                <a:latin typeface="微软雅黑" panose="020B0503020204020204" pitchFamily="34" charset="-122"/>
                <a:ea typeface="微软雅黑" panose="020B0503020204020204" pitchFamily="34" charset="-122"/>
              </a:rPr>
              <a:t>在</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LeNet</a:t>
            </a:r>
            <a:r>
              <a:rPr lang="zh-CN" altLang="en-US" sz="2400" dirty="0">
                <a:latin typeface="微软雅黑" panose="020B0503020204020204" pitchFamily="34" charset="-122"/>
                <a:ea typeface="微软雅黑" panose="020B0503020204020204" pitchFamily="34" charset="-122"/>
              </a:rPr>
              <a:t>基础上进行了更宽更深的网络设计，首次在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400" dirty="0">
                <a:latin typeface="微软雅黑" panose="020B0503020204020204" pitchFamily="34" charset="-122"/>
                <a:ea typeface="微软雅黑" panose="020B0503020204020204" pitchFamily="34" charset="-122"/>
              </a:rPr>
              <a:t>中引入了</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ReLU</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Dropout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Local Response Norm (LRN)</a:t>
            </a:r>
            <a:r>
              <a:rPr lang="zh-CN" altLang="en-US" sz="2400" dirty="0">
                <a:latin typeface="微软雅黑" panose="020B0503020204020204" pitchFamily="34" charset="-122"/>
                <a:ea typeface="微软雅黑" panose="020B0503020204020204" pitchFamily="34" charset="-122"/>
              </a:rPr>
              <a:t>等技巧。网络的技术特点如下：</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406400" y="1097615"/>
            <a:ext cx="2519680" cy="339407"/>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latin typeface="微软雅黑" panose="020B0503020204020204" pitchFamily="34" charset="-122"/>
                <a:ea typeface="微软雅黑" panose="020B0503020204020204" pitchFamily="34" charset="-122"/>
              </a:rPr>
              <a:t>Conv</a:t>
            </a:r>
            <a:r>
              <a:rPr lang="en-US" altLang="zh-CN" sz="1600" dirty="0">
                <a:latin typeface="微软雅黑" panose="020B0503020204020204" pitchFamily="34" charset="-122"/>
                <a:ea typeface="微软雅黑" panose="020B0503020204020204" pitchFamily="34" charset="-122"/>
              </a:rPr>
              <a:t> 11×11+ReLU/96</a:t>
            </a:r>
            <a:endParaRPr lang="zh-CN" altLang="en-US" sz="1600" dirty="0">
              <a:latin typeface="微软雅黑" panose="020B0503020204020204" pitchFamily="34" charset="-122"/>
              <a:ea typeface="微软雅黑" panose="020B0503020204020204" pitchFamily="34" charset="-122"/>
            </a:endParaRPr>
          </a:p>
        </p:txBody>
      </p:sp>
      <p:sp>
        <p:nvSpPr>
          <p:cNvPr id="24" name="圆角矩形 23"/>
          <p:cNvSpPr/>
          <p:nvPr/>
        </p:nvSpPr>
        <p:spPr>
          <a:xfrm>
            <a:off x="408192" y="1504363"/>
            <a:ext cx="2519680" cy="314960"/>
          </a:xfrm>
          <a:prstGeom prst="roundRect">
            <a:avLst/>
          </a:prstGeom>
          <a:solidFill>
            <a:srgbClr val="FF00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LRN</a:t>
            </a:r>
            <a:endParaRPr lang="zh-CN" altLang="en-US" dirty="0">
              <a:latin typeface="微软雅黑" panose="020B0503020204020204" pitchFamily="34" charset="-122"/>
              <a:ea typeface="微软雅黑" panose="020B0503020204020204" pitchFamily="34" charset="-122"/>
            </a:endParaRPr>
          </a:p>
        </p:txBody>
      </p:sp>
      <p:sp>
        <p:nvSpPr>
          <p:cNvPr id="25" name="圆角矩形 24"/>
          <p:cNvSpPr/>
          <p:nvPr/>
        </p:nvSpPr>
        <p:spPr>
          <a:xfrm>
            <a:off x="406400" y="1900170"/>
            <a:ext cx="2519680" cy="314960"/>
          </a:xfrm>
          <a:prstGeom prst="roundRect">
            <a:avLst/>
          </a:prstGeom>
          <a:solidFill>
            <a:srgbClr val="90CB7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Max pooling 3×3</a:t>
            </a:r>
            <a:endParaRPr lang="zh-CN" altLang="en-US" dirty="0">
              <a:latin typeface="微软雅黑" panose="020B0503020204020204" pitchFamily="34" charset="-122"/>
              <a:ea typeface="微软雅黑" panose="020B0503020204020204" pitchFamily="34" charset="-122"/>
            </a:endParaRPr>
          </a:p>
        </p:txBody>
      </p:sp>
      <p:sp>
        <p:nvSpPr>
          <p:cNvPr id="26" name="圆角矩形 25"/>
          <p:cNvSpPr/>
          <p:nvPr/>
        </p:nvSpPr>
        <p:spPr>
          <a:xfrm>
            <a:off x="406400" y="2306917"/>
            <a:ext cx="2519680" cy="314960"/>
          </a:xfrm>
          <a:prstGeom prst="roundRect">
            <a:avLst/>
          </a:prstGeom>
          <a:solidFill>
            <a:srgbClr val="00B0F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Conv</a:t>
            </a:r>
            <a:r>
              <a:rPr lang="en-US" altLang="zh-CN" dirty="0">
                <a:latin typeface="微软雅黑" panose="020B0503020204020204" pitchFamily="34" charset="-122"/>
                <a:ea typeface="微软雅黑" panose="020B0503020204020204" pitchFamily="34" charset="-122"/>
              </a:rPr>
              <a:t> 5×5+ReLU/256</a:t>
            </a:r>
            <a:endParaRPr lang="zh-CN" altLang="en-US" dirty="0">
              <a:latin typeface="微软雅黑" panose="020B0503020204020204" pitchFamily="34" charset="-122"/>
              <a:ea typeface="微软雅黑" panose="020B0503020204020204" pitchFamily="34" charset="-122"/>
            </a:endParaRPr>
          </a:p>
        </p:txBody>
      </p:sp>
      <p:sp>
        <p:nvSpPr>
          <p:cNvPr id="27" name="圆角矩形 26"/>
          <p:cNvSpPr/>
          <p:nvPr/>
        </p:nvSpPr>
        <p:spPr>
          <a:xfrm>
            <a:off x="406400" y="2718050"/>
            <a:ext cx="2519680" cy="314960"/>
          </a:xfrm>
          <a:prstGeom prst="roundRect">
            <a:avLst/>
          </a:prstGeom>
          <a:solidFill>
            <a:srgbClr val="FF00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LRN</a:t>
            </a:r>
            <a:endParaRPr lang="zh-CN" altLang="en-US" dirty="0">
              <a:latin typeface="微软雅黑" panose="020B0503020204020204" pitchFamily="34" charset="-122"/>
              <a:ea typeface="微软雅黑" panose="020B0503020204020204" pitchFamily="34" charset="-122"/>
            </a:endParaRPr>
          </a:p>
        </p:txBody>
      </p:sp>
      <p:sp>
        <p:nvSpPr>
          <p:cNvPr id="28" name="圆角矩形 27"/>
          <p:cNvSpPr/>
          <p:nvPr/>
        </p:nvSpPr>
        <p:spPr>
          <a:xfrm>
            <a:off x="406400" y="3129877"/>
            <a:ext cx="2519680" cy="314960"/>
          </a:xfrm>
          <a:prstGeom prst="roundRect">
            <a:avLst/>
          </a:prstGeom>
          <a:solidFill>
            <a:srgbClr val="90CB7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Max pooling 3×3</a:t>
            </a:r>
            <a:endParaRPr lang="zh-CN" altLang="en-US" dirty="0">
              <a:latin typeface="微软雅黑" panose="020B0503020204020204" pitchFamily="34" charset="-122"/>
              <a:ea typeface="微软雅黑" panose="020B0503020204020204" pitchFamily="34" charset="-122"/>
            </a:endParaRPr>
          </a:p>
        </p:txBody>
      </p:sp>
      <p:sp>
        <p:nvSpPr>
          <p:cNvPr id="29" name="圆角矩形 28"/>
          <p:cNvSpPr/>
          <p:nvPr/>
        </p:nvSpPr>
        <p:spPr>
          <a:xfrm>
            <a:off x="406400" y="3546437"/>
            <a:ext cx="2519680" cy="314960"/>
          </a:xfrm>
          <a:prstGeom prst="roundRect">
            <a:avLst/>
          </a:prstGeom>
          <a:solidFill>
            <a:srgbClr val="7030A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Conv</a:t>
            </a:r>
            <a:r>
              <a:rPr lang="en-US" altLang="zh-CN" dirty="0">
                <a:latin typeface="微软雅黑" panose="020B0503020204020204" pitchFamily="34" charset="-122"/>
                <a:ea typeface="微软雅黑" panose="020B0503020204020204" pitchFamily="34" charset="-122"/>
              </a:rPr>
              <a:t> 3×3+ReLU/384</a:t>
            </a:r>
            <a:endParaRPr lang="zh-CN" altLang="en-US" dirty="0">
              <a:latin typeface="微软雅黑" panose="020B0503020204020204" pitchFamily="34" charset="-122"/>
              <a:ea typeface="微软雅黑" panose="020B0503020204020204" pitchFamily="34" charset="-122"/>
            </a:endParaRPr>
          </a:p>
        </p:txBody>
      </p:sp>
      <p:sp>
        <p:nvSpPr>
          <p:cNvPr id="30" name="圆角矩形 29"/>
          <p:cNvSpPr/>
          <p:nvPr/>
        </p:nvSpPr>
        <p:spPr>
          <a:xfrm>
            <a:off x="406400" y="3962997"/>
            <a:ext cx="2519680" cy="314960"/>
          </a:xfrm>
          <a:prstGeom prst="roundRect">
            <a:avLst/>
          </a:prstGeom>
          <a:solidFill>
            <a:srgbClr val="7030A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Conv</a:t>
            </a:r>
            <a:r>
              <a:rPr lang="en-US" altLang="zh-CN" dirty="0">
                <a:latin typeface="微软雅黑" panose="020B0503020204020204" pitchFamily="34" charset="-122"/>
                <a:ea typeface="微软雅黑" panose="020B0503020204020204" pitchFamily="34" charset="-122"/>
              </a:rPr>
              <a:t> 3×3+ReLU/384</a:t>
            </a:r>
            <a:endParaRPr lang="zh-CN" altLang="en-US" dirty="0">
              <a:latin typeface="微软雅黑" panose="020B0503020204020204" pitchFamily="34" charset="-122"/>
              <a:ea typeface="微软雅黑" panose="020B0503020204020204" pitchFamily="34" charset="-122"/>
            </a:endParaRPr>
          </a:p>
        </p:txBody>
      </p:sp>
      <p:sp>
        <p:nvSpPr>
          <p:cNvPr id="31" name="圆角矩形 30"/>
          <p:cNvSpPr/>
          <p:nvPr/>
        </p:nvSpPr>
        <p:spPr>
          <a:xfrm>
            <a:off x="406400" y="4369397"/>
            <a:ext cx="2519680" cy="314960"/>
          </a:xfrm>
          <a:prstGeom prst="roundRect">
            <a:avLst/>
          </a:prstGeom>
          <a:solidFill>
            <a:srgbClr val="7030A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Conv</a:t>
            </a:r>
            <a:r>
              <a:rPr lang="en-US" altLang="zh-CN" dirty="0">
                <a:latin typeface="微软雅黑" panose="020B0503020204020204" pitchFamily="34" charset="-122"/>
                <a:ea typeface="微软雅黑" panose="020B0503020204020204" pitchFamily="34" charset="-122"/>
              </a:rPr>
              <a:t> 3×3+ReLU/256</a:t>
            </a:r>
            <a:endParaRPr lang="zh-CN" altLang="en-US" dirty="0">
              <a:latin typeface="微软雅黑" panose="020B0503020204020204" pitchFamily="34" charset="-122"/>
              <a:ea typeface="微软雅黑" panose="020B0503020204020204" pitchFamily="34" charset="-122"/>
            </a:endParaRPr>
          </a:p>
        </p:txBody>
      </p:sp>
      <p:sp>
        <p:nvSpPr>
          <p:cNvPr id="32" name="圆角矩形 31"/>
          <p:cNvSpPr/>
          <p:nvPr/>
        </p:nvSpPr>
        <p:spPr>
          <a:xfrm>
            <a:off x="396240" y="4785957"/>
            <a:ext cx="2519680" cy="314960"/>
          </a:xfrm>
          <a:prstGeom prst="roundRect">
            <a:avLst/>
          </a:prstGeom>
          <a:solidFill>
            <a:srgbClr val="90CB7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Max pooling 3×3</a:t>
            </a:r>
            <a:endParaRPr lang="zh-CN" altLang="en-US" dirty="0">
              <a:latin typeface="微软雅黑" panose="020B0503020204020204" pitchFamily="34" charset="-122"/>
              <a:ea typeface="微软雅黑" panose="020B0503020204020204" pitchFamily="34" charset="-122"/>
            </a:endParaRPr>
          </a:p>
        </p:txBody>
      </p:sp>
      <p:sp>
        <p:nvSpPr>
          <p:cNvPr id="33" name="圆角矩形 32"/>
          <p:cNvSpPr/>
          <p:nvPr/>
        </p:nvSpPr>
        <p:spPr>
          <a:xfrm>
            <a:off x="396240" y="5192357"/>
            <a:ext cx="2519680" cy="314960"/>
          </a:xfrm>
          <a:prstGeom prst="roundRect">
            <a:avLst/>
          </a:prstGeom>
          <a:solidFill>
            <a:srgbClr val="00B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FC+ReLU</a:t>
            </a:r>
            <a:r>
              <a:rPr lang="en-US" altLang="zh-CN" dirty="0">
                <a:latin typeface="微软雅黑" panose="020B0503020204020204" pitchFamily="34" charset="-122"/>
                <a:ea typeface="微软雅黑" panose="020B0503020204020204" pitchFamily="34" charset="-122"/>
              </a:rPr>
              <a:t>/4096</a:t>
            </a:r>
            <a:endParaRPr lang="zh-CN" altLang="en-US" dirty="0">
              <a:latin typeface="微软雅黑" panose="020B0503020204020204" pitchFamily="34" charset="-122"/>
              <a:ea typeface="微软雅黑" panose="020B0503020204020204" pitchFamily="34" charset="-122"/>
            </a:endParaRPr>
          </a:p>
        </p:txBody>
      </p:sp>
      <p:sp>
        <p:nvSpPr>
          <p:cNvPr id="34" name="圆角矩形 33"/>
          <p:cNvSpPr/>
          <p:nvPr/>
        </p:nvSpPr>
        <p:spPr>
          <a:xfrm>
            <a:off x="406400" y="5598757"/>
            <a:ext cx="2519680" cy="314960"/>
          </a:xfrm>
          <a:prstGeom prst="roundRect">
            <a:avLst/>
          </a:prstGeom>
          <a:solidFill>
            <a:srgbClr val="00B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FC+ReLU</a:t>
            </a:r>
            <a:r>
              <a:rPr lang="en-US" altLang="zh-CN" dirty="0">
                <a:latin typeface="微软雅黑" panose="020B0503020204020204" pitchFamily="34" charset="-122"/>
                <a:ea typeface="微软雅黑" panose="020B0503020204020204" pitchFamily="34" charset="-122"/>
              </a:rPr>
              <a:t>/4096</a:t>
            </a:r>
            <a:endParaRPr lang="zh-CN" altLang="en-US" dirty="0">
              <a:latin typeface="微软雅黑" panose="020B0503020204020204" pitchFamily="34" charset="-122"/>
              <a:ea typeface="微软雅黑" panose="020B0503020204020204" pitchFamily="34" charset="-122"/>
            </a:endParaRPr>
          </a:p>
        </p:txBody>
      </p:sp>
      <p:sp>
        <p:nvSpPr>
          <p:cNvPr id="35" name="圆角矩形 34"/>
          <p:cNvSpPr/>
          <p:nvPr/>
        </p:nvSpPr>
        <p:spPr>
          <a:xfrm>
            <a:off x="396240" y="6005157"/>
            <a:ext cx="2519680" cy="314960"/>
          </a:xfrm>
          <a:prstGeom prst="roundRect">
            <a:avLst/>
          </a:prstGeom>
          <a:solidFill>
            <a:srgbClr val="00B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FC+ReLU</a:t>
            </a:r>
            <a:r>
              <a:rPr lang="en-US" altLang="zh-CN" dirty="0">
                <a:latin typeface="微软雅黑" panose="020B0503020204020204" pitchFamily="34" charset="-122"/>
                <a:ea typeface="微软雅黑" panose="020B0503020204020204" pitchFamily="34" charset="-122"/>
              </a:rPr>
              <a:t>/1000</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02082" y="723669"/>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网络结构</a:t>
            </a:r>
            <a:endParaRPr lang="zh-CN" altLang="en-US" dirty="0">
              <a:latin typeface="微软雅黑" panose="020B0503020204020204" pitchFamily="34" charset="-122"/>
              <a:ea typeface="微软雅黑" panose="020B0503020204020204" pitchFamily="34" charset="-122"/>
            </a:endParaRPr>
          </a:p>
        </p:txBody>
      </p:sp>
      <p:sp>
        <p:nvSpPr>
          <p:cNvPr id="39" name="下箭头 38"/>
          <p:cNvSpPr/>
          <p:nvPr/>
        </p:nvSpPr>
        <p:spPr>
          <a:xfrm>
            <a:off x="3942080" y="1148416"/>
            <a:ext cx="345440" cy="5111002"/>
          </a:xfrm>
          <a:prstGeom prst="down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文本框 39"/>
          <p:cNvSpPr txBox="1"/>
          <p:nvPr/>
        </p:nvSpPr>
        <p:spPr>
          <a:xfrm>
            <a:off x="3113142" y="1102576"/>
            <a:ext cx="796419"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35K</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p:cNvSpPr txBox="1"/>
          <p:nvPr/>
        </p:nvSpPr>
        <p:spPr>
          <a:xfrm>
            <a:off x="3120532" y="2310871"/>
            <a:ext cx="789030" cy="384721"/>
          </a:xfrm>
          <a:prstGeom prst="rect">
            <a:avLst/>
          </a:prstGeom>
          <a:solidFill>
            <a:srgbClr val="00FF00"/>
          </a:solidFill>
        </p:spPr>
        <p:txBody>
          <a:bodyPr wrap="square" rtlCol="0">
            <a:spAutoFit/>
          </a:bodyPr>
          <a:lstStyle/>
          <a:p>
            <a:r>
              <a:rPr lang="en-US" altLang="zh-CN" sz="1900" dirty="0">
                <a:latin typeface="微软雅黑" panose="020B0503020204020204" pitchFamily="34" charset="-122"/>
                <a:ea typeface="微软雅黑" panose="020B0503020204020204" pitchFamily="34" charset="-122"/>
                <a:cs typeface="Times New Roman" panose="02020603050405020304" pitchFamily="18" charset="0"/>
              </a:rPr>
              <a:t>307K</a:t>
            </a:r>
            <a:endParaRPr lang="zh-CN" altLang="en-US" sz="19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41"/>
          <p:cNvSpPr txBox="1"/>
          <p:nvPr/>
        </p:nvSpPr>
        <p:spPr>
          <a:xfrm>
            <a:off x="3102477" y="3549428"/>
            <a:ext cx="807086"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884K</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3109475" y="3969287"/>
            <a:ext cx="800087"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1.3M</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p:cNvSpPr txBox="1"/>
          <p:nvPr/>
        </p:nvSpPr>
        <p:spPr>
          <a:xfrm>
            <a:off x="3109476" y="4385847"/>
            <a:ext cx="800086"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442K</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文本框 44"/>
          <p:cNvSpPr txBox="1"/>
          <p:nvPr/>
        </p:nvSpPr>
        <p:spPr>
          <a:xfrm>
            <a:off x="3120532" y="5156024"/>
            <a:ext cx="789029"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37M</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文本框 45"/>
          <p:cNvSpPr txBox="1"/>
          <p:nvPr/>
        </p:nvSpPr>
        <p:spPr>
          <a:xfrm>
            <a:off x="3125896" y="5580590"/>
            <a:ext cx="783665"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16M</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文本框 46"/>
          <p:cNvSpPr txBox="1"/>
          <p:nvPr/>
        </p:nvSpPr>
        <p:spPr>
          <a:xfrm>
            <a:off x="3125809" y="6005157"/>
            <a:ext cx="783767" cy="400110"/>
          </a:xfrm>
          <a:prstGeom prst="rect">
            <a:avLst/>
          </a:prstGeom>
          <a:solidFill>
            <a:srgbClr val="00FF00"/>
          </a:solid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4M</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文本框 47"/>
          <p:cNvSpPr txBox="1"/>
          <p:nvPr/>
        </p:nvSpPr>
        <p:spPr>
          <a:xfrm>
            <a:off x="3123079" y="731163"/>
            <a:ext cx="75434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参数</a:t>
            </a:r>
            <a:endParaRPr lang="zh-CN" altLang="en-US"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406400" y="6390867"/>
            <a:ext cx="3745812"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AlexNet</a:t>
            </a:r>
            <a:r>
              <a:rPr lang="zh-CN" altLang="en-US" sz="1400" dirty="0">
                <a:latin typeface="微软雅黑" panose="020B0503020204020204" pitchFamily="34" charset="-122"/>
                <a:ea typeface="微软雅黑" panose="020B0503020204020204" pitchFamily="34" charset="-122"/>
              </a:rPr>
              <a:t>网络配置和参数数量</a:t>
            </a:r>
            <a:endParaRPr lang="zh-CN" altLang="en-US" sz="14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4595256" y="1230458"/>
            <a:ext cx="7314629" cy="4131900"/>
          </a:xfrm>
          <a:prstGeom prst="rect">
            <a:avLst/>
          </a:prstGeom>
          <a:noFill/>
        </p:spPr>
        <p:txBody>
          <a:bodyPr wrap="square" rtlCol="0">
            <a:spAutoFit/>
          </a:bodyPr>
          <a:lstStyle/>
          <a:p>
            <a:pPr marL="285750" indent="-285750">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卷积核大小递减，依次为</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sz="2200" dirty="0">
                <a:latin typeface="微软雅黑" panose="020B0503020204020204" pitchFamily="34" charset="-122"/>
                <a:ea typeface="微软雅黑" panose="020B0503020204020204" pitchFamily="34" charset="-122"/>
              </a:rPr>
              <a:t>×11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5×5</a:t>
            </a:r>
            <a:r>
              <a:rPr lang="zh-CN" altLang="en-US" sz="2200" dirty="0">
                <a:latin typeface="微软雅黑" panose="020B0503020204020204" pitchFamily="34" charset="-122"/>
                <a:ea typeface="微软雅黑" panose="020B0503020204020204" pitchFamily="34" charset="-122"/>
              </a:rPr>
              <a:t>和</a:t>
            </a:r>
            <a:r>
              <a:rPr lang="en-US" altLang="zh-CN" sz="2200" dirty="0">
                <a:latin typeface="微软雅黑" panose="020B0503020204020204" pitchFamily="34" charset="-122"/>
                <a:ea typeface="微软雅黑" panose="020B0503020204020204" pitchFamily="34" charset="-122"/>
              </a:rPr>
              <a:t>3×3</a:t>
            </a:r>
            <a:r>
              <a:rPr lang="zh-CN" altLang="en-US" sz="2200" dirty="0">
                <a:latin typeface="微软雅黑" panose="020B0503020204020204" pitchFamily="34" charset="-122"/>
                <a:ea typeface="微软雅黑" panose="020B0503020204020204" pitchFamily="34" charset="-122"/>
              </a:rPr>
              <a:t>。第一层卷积步长为</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，之后保持为</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285750" indent="-285750">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在前两层卷积之后使用了</a:t>
            </a:r>
            <a:r>
              <a:rPr lang="en-US" altLang="zh-CN" sz="2200" dirty="0">
                <a:latin typeface="微软雅黑" panose="020B0503020204020204" pitchFamily="34" charset="-122"/>
                <a:ea typeface="微软雅黑" panose="020B0503020204020204" pitchFamily="34" charset="-122"/>
              </a:rPr>
              <a:t>LRN</a:t>
            </a:r>
            <a:r>
              <a:rPr lang="zh-CN" altLang="en-US" sz="2200" dirty="0">
                <a:latin typeface="微软雅黑" panose="020B0503020204020204" pitchFamily="34" charset="-122"/>
                <a:ea typeface="微软雅黑" panose="020B0503020204020204" pitchFamily="34" charset="-122"/>
              </a:rPr>
              <a:t>层。</a:t>
            </a:r>
            <a:endParaRPr lang="en-US" altLang="zh-CN" sz="2200" dirty="0">
              <a:latin typeface="微软雅黑" panose="020B0503020204020204" pitchFamily="34" charset="-122"/>
              <a:ea typeface="微软雅黑" panose="020B0503020204020204" pitchFamily="34" charset="-122"/>
            </a:endParaRPr>
          </a:p>
          <a:p>
            <a:pPr marL="285750" indent="-285750">
              <a:lnSpc>
                <a:spcPts val="4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与全连接层相比，卷积层包含较少的参数。因此可通过减少全连接层降低网络参数，提高训练时间，在</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Network in Network</a:t>
            </a:r>
            <a:r>
              <a:rPr lang="zh-CN" altLang="en-US" sz="2200" dirty="0">
                <a:latin typeface="微软雅黑" panose="020B0503020204020204" pitchFamily="34" charset="-122"/>
                <a:ea typeface="微软雅黑" panose="020B0503020204020204" pitchFamily="34" charset="-122"/>
              </a:rPr>
              <a:t>中利用了这一点。</a:t>
            </a:r>
            <a:endParaRPr lang="en-US" altLang="zh-CN" sz="2200" dirty="0">
              <a:latin typeface="微软雅黑" panose="020B0503020204020204" pitchFamily="34" charset="-122"/>
              <a:ea typeface="微软雅黑" panose="020B0503020204020204" pitchFamily="34" charset="-122"/>
            </a:endParaRPr>
          </a:p>
          <a:p>
            <a:pPr>
              <a:lnSpc>
                <a:spcPts val="4500"/>
              </a:lnSpc>
            </a:pPr>
            <a:endParaRPr lang="zh-CN" altLang="en-US" sz="22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4466918" y="5189563"/>
            <a:ext cx="7571303" cy="769441"/>
          </a:xfrm>
          <a:prstGeom prst="rect">
            <a:avLst/>
          </a:prstGeom>
          <a:solidFill>
            <a:srgbClr val="FFFF00"/>
          </a:solidFill>
        </p:spPr>
        <p:txBody>
          <a:bodyPr wrap="square" rtlCol="0">
            <a:spAutoFit/>
          </a:bodyPr>
          <a:lstStyle/>
          <a:p>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AlexNet</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ILSVRC2012</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图像分类竞赛中将</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top-5 </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错误率降至</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16.4%</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，掀起了深度卷积神经网络在各个领域的研究热潮。</a:t>
            </a:r>
            <a:endPar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36"/>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8"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a:solidFill>
                  <a:srgbClr val="0033CC"/>
                </a:solidFill>
                <a:latin typeface="微软雅黑" panose="020B0503020204020204" pitchFamily="34" charset="-122"/>
                <a:ea typeface="微软雅黑" panose="020B0503020204020204" pitchFamily="34" charset="-122"/>
              </a:rPr>
              <a:t>AlexNet</a:t>
            </a:r>
            <a:r>
              <a:rPr lang="en-US" altLang="zh-CN" sz="2800" dirty="0">
                <a:solidFill>
                  <a:srgbClr val="0033CC"/>
                </a:solidFill>
                <a:latin typeface="微软雅黑" panose="020B0503020204020204" pitchFamily="34" charset="-122"/>
                <a:ea typeface="微软雅黑" panose="020B0503020204020204" pitchFamily="34" charset="-122"/>
              </a:rPr>
              <a:t> 2012</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2786675" y="2204753"/>
            <a:ext cx="6109697" cy="3319442"/>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4"/>
          <p:cNvSpPr/>
          <p:nvPr/>
        </p:nvSpPr>
        <p:spPr>
          <a:xfrm>
            <a:off x="2705209" y="2077102"/>
            <a:ext cx="2959100" cy="544830"/>
          </a:xfrm>
          <a:custGeom>
            <a:avLst/>
            <a:gdLst/>
            <a:ahLst/>
            <a:cxnLst/>
            <a:rect l="l" t="t" r="r" b="b"/>
            <a:pathLst>
              <a:path w="2959100" h="544830">
                <a:moveTo>
                  <a:pt x="0" y="0"/>
                </a:moveTo>
                <a:lnTo>
                  <a:pt x="2958899" y="0"/>
                </a:lnTo>
                <a:lnTo>
                  <a:pt x="2958899" y="544499"/>
                </a:lnTo>
                <a:lnTo>
                  <a:pt x="0" y="544499"/>
                </a:lnTo>
                <a:lnTo>
                  <a:pt x="0" y="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5"/>
          <p:cNvSpPr/>
          <p:nvPr/>
        </p:nvSpPr>
        <p:spPr>
          <a:xfrm>
            <a:off x="4055810" y="3297903"/>
            <a:ext cx="1608455" cy="2274570"/>
          </a:xfrm>
          <a:custGeom>
            <a:avLst/>
            <a:gdLst/>
            <a:ahLst/>
            <a:cxnLst/>
            <a:rect l="l" t="t" r="r" b="b"/>
            <a:pathLst>
              <a:path w="1608454" h="2274570">
                <a:moveTo>
                  <a:pt x="0" y="0"/>
                </a:moveTo>
                <a:lnTo>
                  <a:pt x="1608299" y="0"/>
                </a:lnTo>
                <a:lnTo>
                  <a:pt x="1608299" y="2274299"/>
                </a:lnTo>
                <a:lnTo>
                  <a:pt x="0" y="2274299"/>
                </a:lnTo>
                <a:lnTo>
                  <a:pt x="0" y="0"/>
                </a:lnTo>
                <a:close/>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7"/>
          <p:cNvSpPr txBox="1"/>
          <p:nvPr/>
        </p:nvSpPr>
        <p:spPr>
          <a:xfrm>
            <a:off x="4510163" y="2348391"/>
            <a:ext cx="854939" cy="443711"/>
          </a:xfrm>
          <a:prstGeom prst="rect">
            <a:avLst/>
          </a:prstGeom>
        </p:spPr>
        <p:txBody>
          <a:bodyPr vert="horz" wrap="square" lIns="0" tIns="12700" rIns="0" bIns="0" rtlCol="0">
            <a:spAutoFit/>
          </a:bodyPr>
          <a:lstStyle/>
          <a:p>
            <a:pPr marL="12700" algn="ctr">
              <a:lnSpc>
                <a:spcPct val="100000"/>
              </a:lnSpc>
              <a:spcBef>
                <a:spcPts val="100"/>
              </a:spcBef>
            </a:pPr>
            <a:r>
              <a:rPr sz="1400" spc="-5" dirty="0">
                <a:solidFill>
                  <a:srgbClr val="FF0000"/>
                </a:solidFill>
                <a:latin typeface="微软雅黑" panose="020B0503020204020204" pitchFamily="34" charset="-122"/>
                <a:ea typeface="微软雅黑" panose="020B0503020204020204" pitchFamily="34" charset="-122"/>
                <a:cs typeface="Arial" panose="020B0604020202020204"/>
              </a:rPr>
              <a:t>Deeper</a:t>
            </a:r>
            <a:r>
              <a:rPr sz="1400" spc="-75" dirty="0">
                <a:solidFill>
                  <a:srgbClr val="FF0000"/>
                </a:solidFill>
                <a:latin typeface="微软雅黑" panose="020B0503020204020204" pitchFamily="34" charset="-122"/>
                <a:ea typeface="微软雅黑" panose="020B0503020204020204" pitchFamily="34" charset="-122"/>
                <a:cs typeface="Arial" panose="020B0604020202020204"/>
              </a:rPr>
              <a:t> </a:t>
            </a:r>
            <a:r>
              <a:rPr sz="1400" spc="-5" dirty="0">
                <a:solidFill>
                  <a:srgbClr val="FF0000"/>
                </a:solidFill>
                <a:latin typeface="微软雅黑" panose="020B0503020204020204" pitchFamily="34" charset="-122"/>
                <a:ea typeface="微软雅黑" panose="020B0503020204020204" pitchFamily="34" charset="-122"/>
                <a:cs typeface="Arial" panose="020B0604020202020204"/>
              </a:rPr>
              <a:t>Networks</a:t>
            </a:r>
            <a:endParaRPr sz="1400" dirty="0">
              <a:latin typeface="微软雅黑" panose="020B0503020204020204" pitchFamily="34" charset="-122"/>
              <a:ea typeface="微软雅黑" panose="020B0503020204020204" pitchFamily="34" charset="-122"/>
              <a:cs typeface="Arial" panose="020B0604020202020204"/>
            </a:endParaRPr>
          </a:p>
        </p:txBody>
      </p:sp>
      <p:sp>
        <p:nvSpPr>
          <p:cNvPr id="9" name="object 8"/>
          <p:cNvSpPr/>
          <p:nvPr/>
        </p:nvSpPr>
        <p:spPr>
          <a:xfrm>
            <a:off x="4864025" y="2792102"/>
            <a:ext cx="13970" cy="391795"/>
          </a:xfrm>
          <a:custGeom>
            <a:avLst/>
            <a:gdLst/>
            <a:ahLst/>
            <a:cxnLst/>
            <a:rect l="l" t="t" r="r" b="b"/>
            <a:pathLst>
              <a:path w="13970" h="391794">
                <a:moveTo>
                  <a:pt x="13934" y="0"/>
                </a:moveTo>
                <a:lnTo>
                  <a:pt x="0" y="391572"/>
                </a:lnTo>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9"/>
          <p:cNvSpPr/>
          <p:nvPr/>
        </p:nvSpPr>
        <p:spPr>
          <a:xfrm>
            <a:off x="4823054" y="3173031"/>
            <a:ext cx="81940" cy="106565"/>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6"/>
          <p:cNvSpPr txBox="1"/>
          <p:nvPr/>
        </p:nvSpPr>
        <p:spPr>
          <a:xfrm>
            <a:off x="693049" y="1588477"/>
            <a:ext cx="10886544" cy="382156"/>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ImageNet Large Scale Visual Recognition Challenge </a:t>
            </a:r>
            <a:r>
              <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(ILSVRC)</a:t>
            </a:r>
            <a:r>
              <a:rPr sz="2400" b="1" spc="-8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 </a:t>
            </a: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winners</a:t>
            </a:r>
            <a:r>
              <a:rPr lang="zh-CN" altLang="en-US"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a:t>
            </a:r>
            <a:endPar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endParaRPr>
          </a:p>
        </p:txBody>
      </p:sp>
      <p:sp>
        <p:nvSpPr>
          <p:cNvPr id="12" name="标题 1"/>
          <p:cNvSpPr txBox="1"/>
          <p:nvPr/>
        </p:nvSpPr>
        <p:spPr>
          <a:xfrm>
            <a:off x="3663042"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内容占位符 2"/>
          <p:cNvSpPr txBox="1"/>
          <p:nvPr/>
        </p:nvSpPr>
        <p:spPr>
          <a:xfrm>
            <a:off x="609600" y="1219200"/>
            <a:ext cx="109728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4500"/>
              </a:lnSpc>
            </a:pPr>
            <a:r>
              <a:rPr lang="en-US" altLang="zh-CN" sz="2400" dirty="0">
                <a:latin typeface="微软雅黑" panose="020B0503020204020204" pitchFamily="34" charset="-122"/>
                <a:ea typeface="微软雅黑" panose="020B0503020204020204" pitchFamily="34" charset="-122"/>
              </a:rPr>
              <a:t>2014 ILSVRC winner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层）</a:t>
            </a:r>
            <a:endParaRPr lang="en-US" altLang="zh-CN" sz="2400" dirty="0">
              <a:latin typeface="微软雅黑" panose="020B0503020204020204" pitchFamily="34" charset="-122"/>
              <a:ea typeface="微软雅黑" panose="020B0503020204020204" pitchFamily="34" charset="-122"/>
            </a:endParaRPr>
          </a:p>
          <a:p>
            <a:pPr lvl="1" algn="just">
              <a:lnSpc>
                <a:spcPts val="4500"/>
              </a:lnSpc>
            </a:pPr>
            <a:r>
              <a:rPr lang="zh-CN" altLang="en-US" sz="2200" dirty="0">
                <a:latin typeface="微软雅黑" panose="020B0503020204020204" pitchFamily="34" charset="-122"/>
                <a:ea typeface="微软雅黑" panose="020B0503020204020204" pitchFamily="34" charset="-122"/>
              </a:rPr>
              <a:t>参数：</a:t>
            </a:r>
            <a:r>
              <a:rPr lang="en-US" altLang="zh-CN" sz="2200" dirty="0" err="1">
                <a:latin typeface="微软雅黑" panose="020B0503020204020204" pitchFamily="34" charset="-122"/>
                <a:ea typeface="微软雅黑" panose="020B0503020204020204" pitchFamily="34" charset="-122"/>
              </a:rPr>
              <a:t>GoogLeNet</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(4M) vs </a:t>
            </a:r>
            <a:r>
              <a:rPr lang="en-US" altLang="zh-CN" sz="2200" dirty="0" err="1">
                <a:latin typeface="微软雅黑" panose="020B0503020204020204" pitchFamily="34" charset="-122"/>
                <a:ea typeface="微软雅黑" panose="020B0503020204020204" pitchFamily="34" charset="-122"/>
              </a:rPr>
              <a:t>AlexNet</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(60M)</a:t>
            </a:r>
            <a:endParaRPr lang="en-US" altLang="zh-CN" sz="2200" dirty="0">
              <a:latin typeface="微软雅黑" panose="020B0503020204020204" pitchFamily="34" charset="-122"/>
              <a:ea typeface="微软雅黑" panose="020B0503020204020204" pitchFamily="34" charset="-122"/>
            </a:endParaRPr>
          </a:p>
          <a:p>
            <a:pPr lvl="1" algn="just">
              <a:lnSpc>
                <a:spcPts val="4500"/>
              </a:lnSpc>
            </a:pPr>
            <a:r>
              <a:rPr lang="zh-CN" altLang="en-US" sz="2200" dirty="0">
                <a:latin typeface="微软雅黑" panose="020B0503020204020204" pitchFamily="34" charset="-122"/>
                <a:ea typeface="微软雅黑" panose="020B0503020204020204" pitchFamily="34" charset="-122"/>
              </a:rPr>
              <a:t>错误率：</a:t>
            </a:r>
            <a:r>
              <a:rPr lang="en-US" altLang="zh-CN" sz="2200" dirty="0">
                <a:latin typeface="微软雅黑" panose="020B0503020204020204" pitchFamily="34" charset="-122"/>
                <a:ea typeface="微软雅黑" panose="020B0503020204020204" pitchFamily="34" charset="-122"/>
              </a:rPr>
              <a:t>6.7%</a:t>
            </a:r>
            <a:endParaRPr lang="en-US" altLang="zh-CN" sz="2200" dirty="0">
              <a:latin typeface="微软雅黑" panose="020B0503020204020204" pitchFamily="34" charset="-122"/>
              <a:ea typeface="微软雅黑" panose="020B0503020204020204" pitchFamily="34" charset="-122"/>
            </a:endParaRPr>
          </a:p>
          <a:p>
            <a:pPr lvl="1" algn="just">
              <a:lnSpc>
                <a:spcPts val="4500"/>
              </a:lnSpc>
            </a:pPr>
            <a:r>
              <a:rPr lang="en-US" altLang="zh-CN" sz="2200" dirty="0">
                <a:latin typeface="微软雅黑" panose="020B0503020204020204" pitchFamily="34" charset="-122"/>
                <a:ea typeface="微软雅黑" panose="020B0503020204020204" pitchFamily="34" charset="-122"/>
              </a:rPr>
              <a:t>Inception</a:t>
            </a:r>
            <a:r>
              <a:rPr lang="zh-CN" altLang="en-US" sz="2200" dirty="0">
                <a:latin typeface="微软雅黑" panose="020B0503020204020204" pitchFamily="34" charset="-122"/>
                <a:ea typeface="微软雅黑" panose="020B0503020204020204" pitchFamily="34" charset="-122"/>
              </a:rPr>
              <a:t>网络是由有多个</a:t>
            </a:r>
            <a:r>
              <a:rPr lang="en-US" altLang="zh-CN" sz="2200" dirty="0">
                <a:solidFill>
                  <a:srgbClr val="FF0000"/>
                </a:solidFill>
                <a:latin typeface="微软雅黑" panose="020B0503020204020204" pitchFamily="34" charset="-122"/>
                <a:ea typeface="微软雅黑" panose="020B0503020204020204" pitchFamily="34" charset="-122"/>
              </a:rPr>
              <a:t>inception</a:t>
            </a:r>
            <a:r>
              <a:rPr lang="zh-CN" altLang="en-US" sz="2200" dirty="0">
                <a:solidFill>
                  <a:srgbClr val="FF0000"/>
                </a:solidFill>
                <a:latin typeface="微软雅黑" panose="020B0503020204020204" pitchFamily="34" charset="-122"/>
                <a:ea typeface="微软雅黑" panose="020B0503020204020204" pitchFamily="34" charset="-122"/>
              </a:rPr>
              <a:t>模块</a:t>
            </a:r>
            <a:r>
              <a:rPr lang="zh-CN" altLang="en-US" sz="2200" dirty="0">
                <a:latin typeface="微软雅黑" panose="020B0503020204020204" pitchFamily="34" charset="-122"/>
                <a:ea typeface="微软雅黑" panose="020B0503020204020204" pitchFamily="34" charset="-122"/>
              </a:rPr>
              <a:t>和少量的汇聚层堆叠而成。</a:t>
            </a:r>
            <a:endParaRPr lang="en-US" altLang="zh-CN" sz="2200" dirty="0">
              <a:latin typeface="微软雅黑" panose="020B0503020204020204" pitchFamily="34" charset="-122"/>
              <a:ea typeface="微软雅黑" panose="020B0503020204020204" pitchFamily="34" charset="-122"/>
            </a:endParaRPr>
          </a:p>
          <a:p>
            <a:pPr lvl="1" algn="just">
              <a:lnSpc>
                <a:spcPts val="4500"/>
              </a:lnSpc>
            </a:pPr>
            <a:r>
              <a:rPr lang="en-US" altLang="zh-CN" sz="2200" dirty="0">
                <a:latin typeface="微软雅黑" panose="020B0503020204020204" pitchFamily="34" charset="-122"/>
                <a:ea typeface="微软雅黑" panose="020B0503020204020204" pitchFamily="34" charset="-122"/>
              </a:rPr>
              <a:t>Inception </a:t>
            </a:r>
            <a:r>
              <a:rPr lang="zh-CN" altLang="en-US" sz="2200" dirty="0">
                <a:latin typeface="微软雅黑" panose="020B0503020204020204" pitchFamily="34" charset="-122"/>
                <a:ea typeface="微软雅黑" panose="020B0503020204020204" pitchFamily="34" charset="-122"/>
              </a:rPr>
              <a:t>网络有多个版本，其中最早的</a:t>
            </a:r>
            <a:r>
              <a:rPr lang="en-US" altLang="zh-CN" sz="2200" dirty="0">
                <a:latin typeface="微软雅黑" panose="020B0503020204020204" pitchFamily="34" charset="-122"/>
                <a:ea typeface="微软雅黑" panose="020B0503020204020204" pitchFamily="34" charset="-122"/>
              </a:rPr>
              <a:t>Inception v1 </a:t>
            </a:r>
            <a:r>
              <a:rPr lang="zh-CN" altLang="en-US" sz="2200" dirty="0">
                <a:latin typeface="微软雅黑" panose="020B0503020204020204" pitchFamily="34" charset="-122"/>
                <a:ea typeface="微软雅黑" panose="020B0503020204020204" pitchFamily="34" charset="-122"/>
              </a:rPr>
              <a:t>版本就是非常著名的</a:t>
            </a:r>
            <a:r>
              <a:rPr lang="en-US" altLang="zh-CN" sz="2200" dirty="0" err="1">
                <a:latin typeface="微软雅黑" panose="020B0503020204020204" pitchFamily="34" charset="-122"/>
                <a:ea typeface="微软雅黑" panose="020B0503020204020204" pitchFamily="34" charset="-122"/>
              </a:rPr>
              <a:t>GoogLeNet</a:t>
            </a:r>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Szegedy</a:t>
            </a:r>
            <a:r>
              <a:rPr lang="en-US" altLang="zh-CN" sz="2200" dirty="0">
                <a:latin typeface="微软雅黑" panose="020B0503020204020204" pitchFamily="34" charset="-122"/>
                <a:ea typeface="微软雅黑" panose="020B0503020204020204" pitchFamily="34" charset="-122"/>
              </a:rPr>
              <a:t> et al., 2015]</a:t>
            </a:r>
            <a:r>
              <a:rPr lang="zh-CN" altLang="en-US"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GoogLeNet</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不写为</a:t>
            </a:r>
            <a:r>
              <a:rPr lang="en-US" altLang="zh-CN" sz="2200" dirty="0" err="1">
                <a:latin typeface="微软雅黑" panose="020B0503020204020204" pitchFamily="34" charset="-122"/>
                <a:ea typeface="微软雅黑" panose="020B0503020204020204" pitchFamily="34" charset="-122"/>
              </a:rPr>
              <a:t>GoogleNet</a:t>
            </a:r>
            <a:r>
              <a:rPr lang="zh-CN" altLang="en-US" sz="2200" dirty="0">
                <a:latin typeface="微软雅黑" panose="020B0503020204020204" pitchFamily="34" charset="-122"/>
                <a:ea typeface="微软雅黑" panose="020B0503020204020204" pitchFamily="34" charset="-122"/>
              </a:rPr>
              <a:t>，是为了向</a:t>
            </a:r>
            <a:r>
              <a:rPr lang="en-US" altLang="zh-CN" sz="2200" dirty="0" err="1">
                <a:latin typeface="微软雅黑" panose="020B0503020204020204" pitchFamily="34" charset="-122"/>
                <a:ea typeface="微软雅黑" panose="020B0503020204020204" pitchFamily="34" charset="-122"/>
              </a:rPr>
              <a:t>LeNet</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致敬。</a:t>
            </a:r>
            <a:r>
              <a:rPr lang="en-US" altLang="zh-CN" sz="2200" dirty="0" err="1">
                <a:latin typeface="微软雅黑" panose="020B0503020204020204" pitchFamily="34" charset="-122"/>
                <a:ea typeface="微软雅黑" panose="020B0503020204020204" pitchFamily="34" charset="-122"/>
              </a:rPr>
              <a:t>GoogLeNet</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赢得了</a:t>
            </a:r>
            <a:r>
              <a:rPr lang="en-US" altLang="zh-CN" sz="2200" dirty="0">
                <a:latin typeface="微软雅黑" panose="020B0503020204020204" pitchFamily="34" charset="-122"/>
                <a:ea typeface="微软雅黑" panose="020B0503020204020204" pitchFamily="34" charset="-122"/>
              </a:rPr>
              <a:t>2014 </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ImageNet </a:t>
            </a:r>
            <a:r>
              <a:rPr lang="zh-CN" altLang="en-US" sz="2200" dirty="0">
                <a:latin typeface="微软雅黑" panose="020B0503020204020204" pitchFamily="34" charset="-122"/>
                <a:ea typeface="微软雅黑" panose="020B0503020204020204" pitchFamily="34" charset="-122"/>
              </a:rPr>
              <a:t>图像分类竞赛的冠军。</a:t>
            </a:r>
            <a:endParaRPr lang="zh-CN" altLang="en-US" sz="2200" dirty="0">
              <a:latin typeface="微软雅黑" panose="020B0503020204020204" pitchFamily="34" charset="-122"/>
              <a:ea typeface="微软雅黑" panose="020B0503020204020204" pitchFamily="34" charset="-122"/>
            </a:endParaRPr>
          </a:p>
          <a:p>
            <a:pPr lvl="1" algn="just"/>
            <a:endParaRPr lang="zh-CN" altLang="en-US" sz="2200" dirty="0">
              <a:latin typeface="微软雅黑" panose="020B0503020204020204" pitchFamily="34" charset="-122"/>
              <a:ea typeface="微软雅黑" panose="020B0503020204020204" pitchFamily="34" charset="-122"/>
            </a:endParaRPr>
          </a:p>
        </p:txBody>
      </p:sp>
      <p:sp>
        <p:nvSpPr>
          <p:cNvPr id="5"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9630" y="6065139"/>
            <a:ext cx="1195237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Christian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Szegedy</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Wei Liu,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Yangqing</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Jia</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Pierre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Sermanet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Scott Reed,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Dragomir</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Anguelov</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Dumitru</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Erhan</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Vincent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Vanhoucke</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and Andrew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Rabinovich</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Going Deeper with Convolutions</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CVPR, 2015.</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7965854" y="4696102"/>
            <a:ext cx="2584362"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a:t>
            </a:r>
            <a:endParaRPr lang="zh-CN" altLang="en-US" sz="2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10035" y="1237202"/>
            <a:ext cx="6264824" cy="2753126"/>
          </a:xfrm>
          <a:prstGeom prst="rect">
            <a:avLst/>
          </a:prstGeom>
          <a:noFill/>
        </p:spPr>
        <p:txBody>
          <a:bodyPr wrap="square" rtlCol="0">
            <a:spAutoFit/>
          </a:bodyPr>
          <a:lstStyle/>
          <a:p>
            <a:pPr algn="just">
              <a:lnSpc>
                <a:spcPts val="3500"/>
              </a:lnSpc>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包含四个分支：</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ts val="3500"/>
              </a:lnSpc>
              <a:spcBef>
                <a:spcPts val="1200"/>
              </a:spcBef>
              <a:buFont typeface="Wingdings" panose="05000000000000000000" pitchFamily="2" charset="2"/>
              <a:buChar char="Ø"/>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Shortcut</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连接：将前一层输入通过</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卷积</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ts val="3500"/>
              </a:lnSpc>
              <a:spcBef>
                <a:spcPts val="1200"/>
              </a:spcBef>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多尺度滤波：输入通过</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卷积之后分别连接卷积核大小为</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的卷积</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ts val="3500"/>
              </a:lnSpc>
              <a:spcBef>
                <a:spcPts val="1200"/>
              </a:spcBef>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池化分支：相继连接</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3×3 pooling</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卷积</a:t>
            </a:r>
            <a:endParaRPr lang="zh-CN" altLang="en-US"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210035" y="4500152"/>
            <a:ext cx="5827236" cy="430887"/>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四个分支的输出经过串联恢复到输入通道大小</a:t>
            </a:r>
            <a:endParaRPr lang="zh-CN" altLang="en-US" sz="2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530929" y="1744144"/>
            <a:ext cx="4908789" cy="2642505"/>
          </a:xfrm>
          <a:prstGeom prst="rect">
            <a:avLst/>
          </a:prstGeom>
        </p:spPr>
      </p:pic>
      <p:sp>
        <p:nvSpPr>
          <p:cNvPr id="11"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up)">
                                      <p:cBhvr>
                                        <p:cTn id="23" dur="500"/>
                                        <p:tgtEl>
                                          <p:spTgt spid="6">
                                            <p:txEl>
                                              <p:pRg st="1" end="1"/>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wipe(up)">
                                      <p:cBhvr>
                                        <p:cTn id="26" dur="500"/>
                                        <p:tgtEl>
                                          <p:spTgt spid="6">
                                            <p:txEl>
                                              <p:pRg st="2" end="2"/>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up)">
                                      <p:cBhvr>
                                        <p:cTn id="29" dur="500"/>
                                        <p:tgtEl>
                                          <p:spTgt spid="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936641" y="1011276"/>
            <a:ext cx="3347864" cy="430887"/>
          </a:xfrm>
          <a:prstGeom prst="rect">
            <a:avLst/>
          </a:prstGeom>
        </p:spPr>
        <p:txBody>
          <a:bodyPr wrap="square">
            <a:spAutoFit/>
          </a:bodyPr>
          <a:lstStyle/>
          <a:p>
            <a:r>
              <a:rPr lang="zh-CN" altLang="en-US" sz="2200" dirty="0">
                <a:solidFill>
                  <a:schemeClr val="accent6">
                    <a:lumMod val="75000"/>
                  </a:schemeClr>
                </a:solidFill>
                <a:latin typeface="微软雅黑" panose="020B0503020204020204" pitchFamily="34" charset="-122"/>
                <a:ea typeface="微软雅黑" panose="020B0503020204020204" pitchFamily="34" charset="-122"/>
              </a:rPr>
              <a:t>训练是一种有监督学习。</a:t>
            </a:r>
            <a:endParaRPr lang="zh-CN" altLang="en-US" sz="22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148034" y="4251308"/>
            <a:ext cx="3347864" cy="430887"/>
          </a:xfrm>
          <a:prstGeom prst="rect">
            <a:avLst/>
          </a:prstGeom>
        </p:spPr>
        <p:txBody>
          <a:bodyPr wrap="square">
            <a:spAutoFit/>
          </a:bodyPr>
          <a:lstStyle/>
          <a:p>
            <a:r>
              <a:rPr lang="zh-CN" altLang="en-US" sz="2200" dirty="0">
                <a:solidFill>
                  <a:schemeClr val="accent6">
                    <a:lumMod val="75000"/>
                  </a:schemeClr>
                </a:solidFill>
                <a:latin typeface="微软雅黑" panose="020B0503020204020204" pitchFamily="34" charset="-122"/>
                <a:ea typeface="微软雅黑" panose="020B0503020204020204" pitchFamily="34" charset="-122"/>
              </a:rPr>
              <a:t>大量的样本数据：</a:t>
            </a:r>
            <a:endParaRPr lang="zh-CN" altLang="en-US" sz="22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8" name="Picture 2" descr="http://img5.imgtn.bdimg.com/it/u=3214077279,1088877504&amp;fm=1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5620" y="3269188"/>
            <a:ext cx="4493501" cy="249638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2046268" y="2386999"/>
            <a:ext cx="1724025" cy="536593"/>
            <a:chOff x="2107913" y="3291125"/>
            <a:chExt cx="1724025" cy="536593"/>
          </a:xfrm>
        </p:grpSpPr>
        <p:sp>
          <p:nvSpPr>
            <p:cNvPr id="10" name="Freeform 10"/>
            <p:cNvSpPr/>
            <p:nvPr/>
          </p:nvSpPr>
          <p:spPr bwMode="gray">
            <a:xfrm>
              <a:off x="2209679" y="3623044"/>
              <a:ext cx="1520494" cy="204674"/>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gray">
            <a:xfrm>
              <a:off x="2107913" y="3291125"/>
              <a:ext cx="1724025" cy="423352"/>
            </a:xfrm>
            <a:prstGeom prst="rect">
              <a:avLst/>
            </a:prstGeom>
            <a:gradFill rotWithShape="1">
              <a:gsLst>
                <a:gs pos="0">
                  <a:srgbClr val="F6AE44">
                    <a:gamma/>
                    <a:tint val="36471"/>
                    <a:invGamma/>
                  </a:srgbClr>
                </a:gs>
                <a:gs pos="100000">
                  <a:srgbClr val="F6AE44"/>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r>
                <a:rPr lang="zh-CN" altLang="en-US" b="1" kern="0"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前向传播</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030477" y="2386999"/>
            <a:ext cx="1724025" cy="538946"/>
            <a:chOff x="4092122" y="3291125"/>
            <a:chExt cx="1724025" cy="538946"/>
          </a:xfrm>
        </p:grpSpPr>
        <p:sp>
          <p:nvSpPr>
            <p:cNvPr id="13" name="Freeform 13"/>
            <p:cNvSpPr/>
            <p:nvPr/>
          </p:nvSpPr>
          <p:spPr bwMode="gray">
            <a:xfrm>
              <a:off x="4193887" y="3625397"/>
              <a:ext cx="1520494" cy="204674"/>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gray">
            <a:xfrm>
              <a:off x="4092122" y="3291125"/>
              <a:ext cx="1724025" cy="423352"/>
            </a:xfrm>
            <a:prstGeom prst="rect">
              <a:avLst/>
            </a:prstGeom>
            <a:gradFill rotWithShape="1">
              <a:gsLst>
                <a:gs pos="0">
                  <a:srgbClr val="99CC00">
                    <a:gamma/>
                    <a:tint val="24314"/>
                    <a:invGamma/>
                  </a:srgbClr>
                </a:gs>
                <a:gs pos="100000">
                  <a:srgbClr val="99CC00"/>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rPr>
                <a:t>损失函数</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endParaRPr>
            </a:p>
          </p:txBody>
        </p:sp>
      </p:grpSp>
      <p:grpSp>
        <p:nvGrpSpPr>
          <p:cNvPr id="15" name="Group 6"/>
          <p:cNvGrpSpPr/>
          <p:nvPr/>
        </p:nvGrpSpPr>
        <p:grpSpPr bwMode="auto">
          <a:xfrm>
            <a:off x="6041309" y="2386999"/>
            <a:ext cx="1724025" cy="541848"/>
            <a:chOff x="816" y="2249"/>
            <a:chExt cx="1440" cy="503"/>
          </a:xfrm>
        </p:grpSpPr>
        <p:sp>
          <p:nvSpPr>
            <p:cNvPr id="16" name="Freeform 7"/>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Rectangle 8"/>
            <p:cNvSpPr>
              <a:spLocks noChangeArrowheads="1"/>
            </p:cNvSpPr>
            <p:nvPr/>
          </p:nvSpPr>
          <p:spPr bwMode="gray">
            <a:xfrm>
              <a:off x="816" y="2249"/>
              <a:ext cx="1440" cy="393"/>
            </a:xfrm>
            <a:prstGeom prst="rect">
              <a:avLst/>
            </a:prstGeom>
            <a:gradFill rotWithShape="1">
              <a:gsLst>
                <a:gs pos="0">
                  <a:schemeClr val="accent2">
                    <a:gamma/>
                    <a:tint val="51373"/>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hangingPunct="0">
                <a:defRPr/>
              </a:pPr>
              <a:r>
                <a:rPr lang="zh-CN" altLang="en-US"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反向传播</a:t>
              </a:r>
              <a:endParaRPr lang="en-US" altLang="zh-CN" b="1"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grpSp>
        <p:nvGrpSpPr>
          <p:cNvPr id="18" name="Group 3"/>
          <p:cNvGrpSpPr/>
          <p:nvPr/>
        </p:nvGrpSpPr>
        <p:grpSpPr bwMode="auto">
          <a:xfrm>
            <a:off x="8052143" y="2386999"/>
            <a:ext cx="1724025" cy="541848"/>
            <a:chOff x="816" y="2249"/>
            <a:chExt cx="1440" cy="503"/>
          </a:xfrm>
        </p:grpSpPr>
        <p:sp>
          <p:nvSpPr>
            <p:cNvPr id="19" name="Freeform 4"/>
            <p:cNvSpPr/>
            <p:nvPr/>
          </p:nvSpPr>
          <p:spPr bwMode="gray">
            <a:xfrm>
              <a:off x="901" y="2562"/>
              <a:ext cx="1270" cy="190"/>
            </a:xfrm>
            <a:custGeom>
              <a:avLst/>
              <a:gdLst>
                <a:gd name="T0" fmla="*/ 2100 w 1120"/>
                <a:gd name="T1" fmla="*/ 61 h 252"/>
                <a:gd name="T2" fmla="*/ 2091 w 1120"/>
                <a:gd name="T3" fmla="*/ 61 h 252"/>
                <a:gd name="T4" fmla="*/ 2061 w 1120"/>
                <a:gd name="T5" fmla="*/ 60 h 252"/>
                <a:gd name="T6" fmla="*/ 2014 w 1120"/>
                <a:gd name="T7" fmla="*/ 59 h 252"/>
                <a:gd name="T8" fmla="*/ 1947 w 1120"/>
                <a:gd name="T9" fmla="*/ 57 h 252"/>
                <a:gd name="T10" fmla="*/ 1861 w 1120"/>
                <a:gd name="T11" fmla="*/ 54 h 252"/>
                <a:gd name="T12" fmla="*/ 1760 w 1120"/>
                <a:gd name="T13" fmla="*/ 52 h 252"/>
                <a:gd name="T14" fmla="*/ 1642 w 1120"/>
                <a:gd name="T15" fmla="*/ 50 h 252"/>
                <a:gd name="T16" fmla="*/ 1510 w 1120"/>
                <a:gd name="T17" fmla="*/ 48 h 252"/>
                <a:gd name="T18" fmla="*/ 1370 w 1120"/>
                <a:gd name="T19" fmla="*/ 46 h 252"/>
                <a:gd name="T20" fmla="*/ 1211 w 1120"/>
                <a:gd name="T21" fmla="*/ 45 h 252"/>
                <a:gd name="T22" fmla="*/ 1041 w 1120"/>
                <a:gd name="T23" fmla="*/ 45 h 252"/>
                <a:gd name="T24" fmla="*/ 873 w 1120"/>
                <a:gd name="T25" fmla="*/ 45 h 252"/>
                <a:gd name="T26" fmla="*/ 719 w 1120"/>
                <a:gd name="T27" fmla="*/ 46 h 252"/>
                <a:gd name="T28" fmla="*/ 577 w 1120"/>
                <a:gd name="T29" fmla="*/ 48 h 252"/>
                <a:gd name="T30" fmla="*/ 446 w 1120"/>
                <a:gd name="T31" fmla="*/ 50 h 252"/>
                <a:gd name="T32" fmla="*/ 335 w 1120"/>
                <a:gd name="T33" fmla="*/ 52 h 252"/>
                <a:gd name="T34" fmla="*/ 237 w 1120"/>
                <a:gd name="T35" fmla="*/ 54 h 252"/>
                <a:gd name="T36" fmla="*/ 153 w 1120"/>
                <a:gd name="T37" fmla="*/ 57 h 252"/>
                <a:gd name="T38" fmla="*/ 86 w 1120"/>
                <a:gd name="T39" fmla="*/ 59 h 252"/>
                <a:gd name="T40" fmla="*/ 37 w 1120"/>
                <a:gd name="T41" fmla="*/ 60 h 252"/>
                <a:gd name="T42" fmla="*/ 11 w 1120"/>
                <a:gd name="T43" fmla="*/ 61 h 252"/>
                <a:gd name="T44" fmla="*/ 0 w 1120"/>
                <a:gd name="T45" fmla="*/ 61 h 252"/>
                <a:gd name="T46" fmla="*/ 0 w 1120"/>
                <a:gd name="T47" fmla="*/ 15 h 252"/>
                <a:gd name="T48" fmla="*/ 1049 w 1120"/>
                <a:gd name="T49" fmla="*/ 0 h 252"/>
                <a:gd name="T50" fmla="*/ 2100 w 1120"/>
                <a:gd name="T51" fmla="*/ 15 h 252"/>
                <a:gd name="T52" fmla="*/ 2100 w 1120"/>
                <a:gd name="T53" fmla="*/ 61 h 252"/>
                <a:gd name="T54" fmla="*/ 2100 w 1120"/>
                <a:gd name="T55" fmla="*/ 61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Rectangle 5"/>
            <p:cNvSpPr>
              <a:spLocks noChangeArrowheads="1"/>
            </p:cNvSpPr>
            <p:nvPr/>
          </p:nvSpPr>
          <p:spPr bwMode="gray">
            <a:xfrm>
              <a:off x="816" y="2249"/>
              <a:ext cx="1440" cy="393"/>
            </a:xfrm>
            <a:prstGeom prst="rect">
              <a:avLst/>
            </a:prstGeom>
            <a:gradFill rotWithShape="1">
              <a:gsLst>
                <a:gs pos="0">
                  <a:srgbClr val="5B9BD5">
                    <a:gamma/>
                    <a:tint val="48627"/>
                    <a:invGamma/>
                  </a:srgbClr>
                </a:gs>
                <a:gs pos="100000">
                  <a:srgbClr val="5B9BD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b="1" kern="0" dirty="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更新权重</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endParaRPr>
            </a:p>
          </p:txBody>
        </p:sp>
      </p:grpSp>
      <p:sp>
        <p:nvSpPr>
          <p:cNvPr id="2" name="矩形 1"/>
          <p:cNvSpPr/>
          <p:nvPr/>
        </p:nvSpPr>
        <p:spPr>
          <a:xfrm>
            <a:off x="3008722" y="144866"/>
            <a:ext cx="1794081" cy="523220"/>
          </a:xfrm>
          <a:prstGeom prst="rect">
            <a:avLst/>
          </a:prstGeom>
        </p:spPr>
        <p:txBody>
          <a:bodyPr wrap="none">
            <a:spAutoFit/>
          </a:bodyPr>
          <a:lstStyle/>
          <a:p>
            <a:r>
              <a:rPr lang="zh-CN" altLang="en-US" sz="2800" dirty="0">
                <a:solidFill>
                  <a:srgbClr val="0033CC"/>
                </a:solidFill>
                <a:latin typeface="微软雅黑" panose="020B0503020204020204" pitchFamily="34" charset="-122"/>
                <a:ea typeface="微软雅黑" panose="020B0503020204020204" pitchFamily="34" charset="-122"/>
                <a:cs typeface="+mj-cs"/>
              </a:rPr>
              <a:t>如何训练</a:t>
            </a:r>
            <a:r>
              <a:rPr lang="en-US" altLang="zh-CN" sz="2800" dirty="0">
                <a:solidFill>
                  <a:srgbClr val="0033CC"/>
                </a:solidFill>
                <a:latin typeface="微软雅黑" panose="020B0503020204020204" pitchFamily="34" charset="-122"/>
                <a:ea typeface="微软雅黑" panose="020B0503020204020204" pitchFamily="34" charset="-122"/>
                <a:cs typeface="+mj-cs"/>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8537" y="998790"/>
            <a:ext cx="3785011"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优点一：</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932858" y="952623"/>
            <a:ext cx="4493538"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减少网络参数，降低运算量</a:t>
            </a:r>
            <a:endPar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7825891" y="5203459"/>
            <a:ext cx="2573140"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a:t>
            </a:r>
            <a:endParaRPr lang="zh-CN" altLang="en-US"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318537" y="1754956"/>
            <a:ext cx="5861090" cy="4984506"/>
          </a:xfrm>
          <a:prstGeom prst="rect">
            <a:avLst/>
          </a:prstGeom>
          <a:noFill/>
        </p:spPr>
        <p:txBody>
          <a:bodyPr wrap="square" rtlCol="0">
            <a:spAutoFit/>
          </a:bodyPr>
          <a:lstStyle/>
          <a:p>
            <a:pPr marL="342900" indent="-342900" algn="just">
              <a:lnSpc>
                <a:spcPts val="3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上一层的输出为</a:t>
            </a:r>
            <a:r>
              <a:rPr lang="en-US" altLang="zh-CN" sz="2200" dirty="0">
                <a:latin typeface="微软雅黑" panose="020B0503020204020204" pitchFamily="34" charset="-122"/>
                <a:ea typeface="微软雅黑" panose="020B0503020204020204" pitchFamily="34" charset="-122"/>
              </a:rPr>
              <a:t>100x100x128</a:t>
            </a:r>
            <a:r>
              <a:rPr lang="zh-CN" altLang="en-US" sz="2200" dirty="0">
                <a:latin typeface="微软雅黑" panose="020B0503020204020204" pitchFamily="34" charset="-122"/>
                <a:ea typeface="微软雅黑" panose="020B0503020204020204" pitchFamily="34" charset="-122"/>
              </a:rPr>
              <a:t>，经过具有</a:t>
            </a:r>
            <a:r>
              <a:rPr lang="en-US" altLang="zh-CN" sz="2200" dirty="0">
                <a:latin typeface="微软雅黑" panose="020B0503020204020204" pitchFamily="34" charset="-122"/>
                <a:ea typeface="微软雅黑" panose="020B0503020204020204" pitchFamily="34" charset="-122"/>
              </a:rPr>
              <a:t>256</a:t>
            </a:r>
            <a:r>
              <a:rPr lang="zh-CN" altLang="en-US" sz="2200" dirty="0">
                <a:latin typeface="微软雅黑" panose="020B0503020204020204" pitchFamily="34" charset="-122"/>
                <a:ea typeface="微软雅黑" panose="020B0503020204020204" pitchFamily="34" charset="-122"/>
              </a:rPr>
              <a:t>个通道的</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卷积层之后</a:t>
            </a:r>
            <a:r>
              <a:rPr lang="en-US" altLang="zh-CN" sz="2200" dirty="0">
                <a:latin typeface="微软雅黑" panose="020B0503020204020204" pitchFamily="34" charset="-122"/>
                <a:ea typeface="微软雅黑" panose="020B0503020204020204" pitchFamily="34" charset="-122"/>
              </a:rPr>
              <a:t>(stride=1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pad=2)</a:t>
            </a:r>
            <a:r>
              <a:rPr lang="zh-CN" altLang="en-US" sz="2200" dirty="0">
                <a:latin typeface="微软雅黑" panose="020B0503020204020204" pitchFamily="34" charset="-122"/>
                <a:ea typeface="微软雅黑" panose="020B0503020204020204" pitchFamily="34" charset="-122"/>
              </a:rPr>
              <a:t>，输出数据为</a:t>
            </a:r>
            <a:r>
              <a:rPr lang="en-US" altLang="zh-CN" sz="2200" dirty="0">
                <a:latin typeface="微软雅黑" panose="020B0503020204020204" pitchFamily="34" charset="-122"/>
                <a:ea typeface="微软雅黑" panose="020B0503020204020204" pitchFamily="34" charset="-122"/>
              </a:rPr>
              <a:t>100x100x256</a:t>
            </a:r>
            <a:r>
              <a:rPr lang="zh-CN" altLang="en-US" sz="2200" dirty="0">
                <a:latin typeface="微软雅黑" panose="020B0503020204020204" pitchFamily="34" charset="-122"/>
                <a:ea typeface="微软雅黑" panose="020B0503020204020204" pitchFamily="34" charset="-122"/>
              </a:rPr>
              <a:t>，其中，卷积层的参数为</a:t>
            </a:r>
            <a:r>
              <a:rPr lang="en-US" altLang="zh-CN" sz="2200" dirty="0">
                <a:latin typeface="微软雅黑" panose="020B0503020204020204" pitchFamily="34" charset="-122"/>
                <a:ea typeface="微软雅黑" panose="020B0503020204020204" pitchFamily="34" charset="-122"/>
              </a:rPr>
              <a:t>128x5x5x256= 819200</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3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而假如上一层输出先经过具有</a:t>
            </a:r>
            <a:r>
              <a:rPr lang="en-US" altLang="zh-CN" sz="2200" dirty="0">
                <a:latin typeface="微软雅黑" panose="020B0503020204020204" pitchFamily="34" charset="-122"/>
                <a:ea typeface="微软雅黑" panose="020B0503020204020204" pitchFamily="34" charset="-122"/>
              </a:rPr>
              <a:t>32</a:t>
            </a:r>
            <a:r>
              <a:rPr lang="zh-CN" altLang="en-US" sz="2200" dirty="0">
                <a:latin typeface="微软雅黑" panose="020B0503020204020204" pitchFamily="34" charset="-122"/>
                <a:ea typeface="微软雅黑" panose="020B0503020204020204" pitchFamily="34" charset="-122"/>
              </a:rPr>
              <a:t>个通道的</a:t>
            </a:r>
            <a:r>
              <a:rPr lang="en-US" altLang="zh-CN" sz="2200" dirty="0">
                <a:latin typeface="微软雅黑" panose="020B0503020204020204" pitchFamily="34" charset="-122"/>
                <a:ea typeface="微软雅黑" panose="020B0503020204020204" pitchFamily="34" charset="-122"/>
              </a:rPr>
              <a:t>1x1</a:t>
            </a:r>
            <a:r>
              <a:rPr lang="zh-CN" altLang="en-US" sz="2200" dirty="0">
                <a:latin typeface="微软雅黑" panose="020B0503020204020204" pitchFamily="34" charset="-122"/>
                <a:ea typeface="微软雅黑" panose="020B0503020204020204" pitchFamily="34" charset="-122"/>
              </a:rPr>
              <a:t>卷积层，再经过具有</a:t>
            </a:r>
            <a:r>
              <a:rPr lang="en-US" altLang="zh-CN" sz="2200" dirty="0">
                <a:latin typeface="微软雅黑" panose="020B0503020204020204" pitchFamily="34" charset="-122"/>
                <a:ea typeface="微软雅黑" panose="020B0503020204020204" pitchFamily="34" charset="-122"/>
              </a:rPr>
              <a:t>256</a:t>
            </a:r>
            <a:r>
              <a:rPr lang="zh-CN" altLang="en-US" sz="2200" dirty="0">
                <a:latin typeface="微软雅黑" panose="020B0503020204020204" pitchFamily="34" charset="-122"/>
                <a:ea typeface="微软雅黑" panose="020B0503020204020204" pitchFamily="34" charset="-122"/>
              </a:rPr>
              <a:t>个输出的</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卷积层，那么输出数据仍为为</a:t>
            </a:r>
            <a:r>
              <a:rPr lang="en-US" altLang="zh-CN" sz="2200" dirty="0">
                <a:latin typeface="微软雅黑" panose="020B0503020204020204" pitchFamily="34" charset="-122"/>
                <a:ea typeface="微软雅黑" panose="020B0503020204020204" pitchFamily="34" charset="-122"/>
              </a:rPr>
              <a:t>100x100x256</a:t>
            </a:r>
            <a:r>
              <a:rPr lang="zh-CN" altLang="en-US" sz="2200" dirty="0">
                <a:latin typeface="微软雅黑" panose="020B0503020204020204" pitchFamily="34" charset="-122"/>
                <a:ea typeface="微软雅黑" panose="020B0503020204020204" pitchFamily="34" charset="-122"/>
              </a:rPr>
              <a:t>，但卷积参数量已经减少为</a:t>
            </a:r>
            <a:r>
              <a:rPr lang="en-US" altLang="zh-CN" sz="2200" dirty="0">
                <a:latin typeface="微软雅黑" panose="020B0503020204020204" pitchFamily="34" charset="-122"/>
                <a:ea typeface="微软雅黑" panose="020B0503020204020204" pitchFamily="34" charset="-122"/>
              </a:rPr>
              <a:t>128x1x1x32 + 32x5x5x256= 204800</a:t>
            </a:r>
            <a:r>
              <a:rPr lang="zh-CN" altLang="en-US" sz="2200" dirty="0">
                <a:latin typeface="微软雅黑" panose="020B0503020204020204" pitchFamily="34" charset="-122"/>
                <a:ea typeface="微软雅黑" panose="020B0503020204020204" pitchFamily="34" charset="-122"/>
              </a:rPr>
              <a:t>，大约减少了</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倍。</a:t>
            </a:r>
            <a:endParaRPr lang="zh-CN" altLang="en-US" sz="2200" dirty="0">
              <a:latin typeface="微软雅黑" panose="020B0503020204020204" pitchFamily="34" charset="-122"/>
              <a:ea typeface="微软雅黑" panose="020B0503020204020204" pitchFamily="34" charset="-122"/>
            </a:endParaRPr>
          </a:p>
          <a:p>
            <a:pPr>
              <a:lnSpc>
                <a:spcPts val="3500"/>
              </a:lnSpc>
            </a:pPr>
            <a:endParaRPr lang="zh-CN" altLang="en-US" sz="2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702070" y="6343769"/>
            <a:ext cx="6955114" cy="430887"/>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18900000" scaled="1"/>
            <a:tileRect/>
          </a:grad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因此，</a:t>
            </a:r>
            <a:r>
              <a:rPr lang="en-US" altLang="zh-CN" sz="2200" dirty="0">
                <a:latin typeface="微软雅黑" panose="020B0503020204020204" pitchFamily="34" charset="-122"/>
                <a:ea typeface="微软雅黑" panose="020B0503020204020204" pitchFamily="34" charset="-122"/>
              </a:rPr>
              <a:t>1×1</a:t>
            </a:r>
            <a:r>
              <a:rPr lang="zh-CN" altLang="en-US" sz="2200" dirty="0">
                <a:latin typeface="微软雅黑" panose="020B0503020204020204" pitchFamily="34" charset="-122"/>
                <a:ea typeface="微软雅黑" panose="020B0503020204020204" pitchFamily="34" charset="-122"/>
              </a:rPr>
              <a:t>卷积的作用之一是通过降维减少网络开销</a:t>
            </a:r>
            <a:endParaRPr lang="zh-CN" altLang="en-US" sz="22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a:stretch>
            <a:fillRect/>
          </a:stretch>
        </p:blipFill>
        <p:spPr>
          <a:xfrm>
            <a:off x="6356586" y="2085276"/>
            <a:ext cx="5219700" cy="2809875"/>
          </a:xfrm>
          <a:prstGeom prst="rect">
            <a:avLst/>
          </a:prstGeom>
        </p:spPr>
      </p:pic>
      <p:sp>
        <p:nvSpPr>
          <p:cNvPr id="25"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4269" y="1218791"/>
            <a:ext cx="3785011"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优点二：</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4313489" y="1167545"/>
            <a:ext cx="3416320" cy="523220"/>
          </a:xfrm>
          <a:prstGeom prst="rect">
            <a:avLst/>
          </a:prstGeom>
          <a:noFill/>
        </p:spPr>
        <p:txBody>
          <a:bodyPr wrap="none" rtlCol="0">
            <a:spAutoFit/>
          </a:bodyPr>
          <a:lstStyle>
            <a:defPPr>
              <a:defRPr lang="zh-CN"/>
            </a:defPPr>
            <a:lvl1pPr>
              <a:defRPr sz="28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多尺度、多层次滤波</a:t>
            </a:r>
            <a:endParaRPr lang="en-US" altLang="zh-CN" dirty="0"/>
          </a:p>
        </p:txBody>
      </p:sp>
      <p:sp>
        <p:nvSpPr>
          <p:cNvPr id="10" name="文本框 9"/>
          <p:cNvSpPr txBox="1"/>
          <p:nvPr/>
        </p:nvSpPr>
        <p:spPr>
          <a:xfrm>
            <a:off x="8092591" y="4886951"/>
            <a:ext cx="2573140"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Inception module</a:t>
            </a:r>
            <a:endParaRPr lang="zh-CN" altLang="en-US"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14269" y="2164180"/>
            <a:ext cx="5770163" cy="2888098"/>
          </a:xfrm>
          <a:prstGeom prst="rect">
            <a:avLst/>
          </a:prstGeom>
          <a:noFill/>
        </p:spPr>
        <p:txBody>
          <a:bodyPr wrap="square" rtlCol="0">
            <a:spAutoFit/>
          </a:bodyPr>
          <a:lstStyle/>
          <a:p>
            <a:pPr marL="342900" indent="-342900" algn="just">
              <a:lnSpc>
                <a:spcPts val="3500"/>
              </a:lnSpc>
              <a:spcBef>
                <a:spcPts val="1200"/>
              </a:spcBef>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多尺度：对输入特征图像分别在</a:t>
            </a:r>
            <a:r>
              <a:rPr lang="en-US" altLang="zh-CN" sz="2200" dirty="0">
                <a:latin typeface="微软雅黑" panose="020B0503020204020204" pitchFamily="34" charset="-122"/>
                <a:ea typeface="微软雅黑" panose="020B0503020204020204" pitchFamily="34" charset="-122"/>
              </a:rPr>
              <a:t>3×3</a:t>
            </a:r>
            <a:r>
              <a:rPr lang="zh-CN" altLang="en-US" sz="2200" dirty="0">
                <a:latin typeface="微软雅黑" panose="020B0503020204020204" pitchFamily="34" charset="-122"/>
                <a:ea typeface="微软雅黑" panose="020B0503020204020204" pitchFamily="34" charset="-122"/>
              </a:rPr>
              <a:t>和</a:t>
            </a:r>
            <a:r>
              <a:rPr lang="en-US" altLang="zh-CN" sz="2200" dirty="0">
                <a:latin typeface="微软雅黑" panose="020B0503020204020204" pitchFamily="34" charset="-122"/>
                <a:ea typeface="微软雅黑" panose="020B0503020204020204" pitchFamily="34" charset="-122"/>
              </a:rPr>
              <a:t>5×5</a:t>
            </a:r>
            <a:r>
              <a:rPr lang="zh-CN" altLang="en-US" sz="2200" dirty="0">
                <a:latin typeface="微软雅黑" panose="020B0503020204020204" pitchFamily="34" charset="-122"/>
                <a:ea typeface="微软雅黑" panose="020B0503020204020204" pitchFamily="34" charset="-122"/>
              </a:rPr>
              <a:t>的卷积核上滤波，提高了所学特征的多样性，增强了网络对不同尺度的鲁棒性。</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3500"/>
              </a:lnSpc>
              <a:spcBef>
                <a:spcPts val="1200"/>
              </a:spcBef>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多层次：符合</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Hebbian</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原理，即通过</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卷积把具有高度相关性的不同通道的滤波结果进行组合，构建出合理的稀疏结构。</a:t>
            </a:r>
            <a:endParaRPr lang="zh-CN" altLang="en-US"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1947574" y="5970686"/>
            <a:ext cx="8148150" cy="430887"/>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18900000" scaled="1"/>
            <a:tileRect/>
          </a:gradFill>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因此，</a:t>
            </a:r>
            <a:r>
              <a:rPr lang="en-US" altLang="zh-CN" sz="2200" dirty="0">
                <a:latin typeface="微软雅黑" panose="020B0503020204020204" pitchFamily="34" charset="-122"/>
                <a:ea typeface="微软雅黑" panose="020B0503020204020204" pitchFamily="34" charset="-122"/>
              </a:rPr>
              <a:t>1×1</a:t>
            </a:r>
            <a:r>
              <a:rPr lang="zh-CN" altLang="en-US" sz="2200" dirty="0">
                <a:latin typeface="微软雅黑" panose="020B0503020204020204" pitchFamily="34" charset="-122"/>
                <a:ea typeface="微软雅黑" panose="020B0503020204020204" pitchFamily="34" charset="-122"/>
              </a:rPr>
              <a:t>卷积的另一作用是对低层滤波结果进行有效的组合</a:t>
            </a:r>
            <a:endParaRPr lang="zh-CN" altLang="en-US" sz="2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6660113" y="2017189"/>
            <a:ext cx="5219700" cy="2809875"/>
          </a:xfrm>
          <a:prstGeom prst="rect">
            <a:avLst/>
          </a:prstGeom>
        </p:spPr>
      </p:pic>
      <p:sp>
        <p:nvSpPr>
          <p:cNvPr id="13"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543507" y="1056089"/>
            <a:ext cx="5346977"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Inception</a:t>
            </a:r>
            <a:r>
              <a:rPr lang="zh-CN" altLang="en-US" sz="2800" dirty="0">
                <a:latin typeface="微软雅黑" panose="020B0503020204020204" pitchFamily="34" charset="-122"/>
                <a:ea typeface="微软雅黑" panose="020B0503020204020204" pitchFamily="34" charset="-122"/>
              </a:rPr>
              <a:t>模块 </a:t>
            </a:r>
            <a:r>
              <a:rPr lang="en-US" altLang="zh-CN" sz="2800" dirty="0">
                <a:latin typeface="微软雅黑" panose="020B0503020204020204" pitchFamily="34" charset="-122"/>
                <a:ea typeface="微软雅黑" panose="020B0503020204020204" pitchFamily="34" charset="-122"/>
              </a:rPr>
              <a:t>v1</a:t>
            </a:r>
            <a:r>
              <a:rPr lang="zh-CN" altLang="en-US" sz="2800" dirty="0">
                <a:latin typeface="微软雅黑" panose="020B0503020204020204" pitchFamily="34" charset="-122"/>
                <a:ea typeface="微软雅黑" panose="020B0503020204020204" pitchFamily="34" charset="-122"/>
              </a:rPr>
              <a:t>：</a:t>
            </a:r>
            <a:r>
              <a:rPr lang="en-US" altLang="zh-CN" sz="2800" spc="-5" dirty="0" err="1">
                <a:solidFill>
                  <a:srgbClr val="000000"/>
                </a:solidFill>
                <a:latin typeface="微软雅黑" panose="020B0503020204020204" pitchFamily="34" charset="-122"/>
                <a:ea typeface="微软雅黑" panose="020B0503020204020204" pitchFamily="34" charset="-122"/>
              </a:rPr>
              <a:t>GoogLeNet</a:t>
            </a:r>
            <a:endParaRPr lang="en-US" altLang="zh-CN" sz="2800" dirty="0">
              <a:latin typeface="微软雅黑" panose="020B0503020204020204" pitchFamily="34" charset="-122"/>
              <a:ea typeface="微软雅黑" panose="020B0503020204020204" pitchFamily="34" charset="-122"/>
            </a:endParaRPr>
          </a:p>
        </p:txBody>
      </p:sp>
      <p:pic>
        <p:nvPicPr>
          <p:cNvPr id="9" name="Picture 2" descr="https://static.oschina.net/uploads/space/2018/0317/141544_FfKB_876354.jpg"/>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rot="16200000">
            <a:off x="4761703" y="-758251"/>
            <a:ext cx="2581407" cy="1150459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933917" y="1813617"/>
            <a:ext cx="10281479" cy="1169359"/>
          </a:xfrm>
          <a:prstGeom prst="rect">
            <a:avLst/>
          </a:prstGeom>
          <a:noFill/>
        </p:spPr>
        <p:txBody>
          <a:bodyPr wrap="square" rtlCol="0">
            <a:spAutoFit/>
          </a:bodyPr>
          <a:lstStyle/>
          <a:p>
            <a:pPr algn="just">
              <a:lnSpc>
                <a:spcPts val="4500"/>
              </a:lnSpc>
            </a:pPr>
            <a:r>
              <a:rPr lang="en-US" altLang="zh-CN" sz="2200" b="1" dirty="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GoogLeNet</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的网络参数为</a:t>
            </a:r>
            <a:r>
              <a:rPr lang="en-US" altLang="zh-CN" sz="2200" b="1" dirty="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AlexNet</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1/12</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200" b="1" dirty="0">
                <a:solidFill>
                  <a:srgbClr val="C00000"/>
                </a:solidFill>
                <a:latin typeface="微软雅黑" panose="020B0503020204020204" pitchFamily="34" charset="-122"/>
                <a:ea typeface="微软雅黑" panose="020B0503020204020204" pitchFamily="34" charset="-122"/>
              </a:rPr>
              <a:t>个</a:t>
            </a:r>
            <a:r>
              <a:rPr lang="en-US" altLang="zh-CN" sz="2200" b="1" dirty="0">
                <a:solidFill>
                  <a:srgbClr val="C00000"/>
                </a:solidFill>
                <a:latin typeface="微软雅黑" panose="020B0503020204020204" pitchFamily="34" charset="-122"/>
                <a:ea typeface="微软雅黑" panose="020B0503020204020204" pitchFamily="34" charset="-122"/>
              </a:rPr>
              <a:t>inception</a:t>
            </a:r>
            <a:r>
              <a:rPr lang="zh-CN" altLang="en-US" sz="2200" b="1" dirty="0">
                <a:solidFill>
                  <a:srgbClr val="C00000"/>
                </a:solidFill>
                <a:latin typeface="微软雅黑" panose="020B0503020204020204" pitchFamily="34" charset="-122"/>
                <a:ea typeface="微软雅黑" panose="020B0503020204020204" pitchFamily="34" charset="-122"/>
              </a:rPr>
              <a:t>模块和</a:t>
            </a:r>
            <a:r>
              <a:rPr lang="en-US" altLang="zh-CN" sz="2200" b="1" dirty="0">
                <a:solidFill>
                  <a:srgbClr val="C00000"/>
                </a:solidFill>
                <a:latin typeface="微软雅黑" panose="020B0503020204020204" pitchFamily="34" charset="-122"/>
                <a:ea typeface="微软雅黑" panose="020B0503020204020204" pitchFamily="34" charset="-122"/>
              </a:rPr>
              <a:t>5</a:t>
            </a:r>
            <a:r>
              <a:rPr lang="zh-CN" altLang="en-US" sz="2200" b="1" dirty="0">
                <a:solidFill>
                  <a:srgbClr val="C00000"/>
                </a:solidFill>
                <a:latin typeface="微软雅黑" panose="020B0503020204020204" pitchFamily="34" charset="-122"/>
                <a:ea typeface="微软雅黑" panose="020B0503020204020204" pitchFamily="34" charset="-122"/>
              </a:rPr>
              <a:t>个池化层堆叠而成，在</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ILSVRC 2014 top-5</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错误率降至</a:t>
            </a:r>
            <a:r>
              <a:rPr lang="en-US" altLang="zh-CN"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6.67%</a:t>
            </a:r>
            <a:r>
              <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内容占位符 5"/>
          <p:cNvSpPr txBox="1"/>
          <p:nvPr/>
        </p:nvSpPr>
        <p:spPr>
          <a:xfrm>
            <a:off x="3663042" y="1174745"/>
            <a:ext cx="8106521" cy="12928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r>
              <a:rPr lang="zh-CN" altLang="en-US" sz="2200" dirty="0">
                <a:latin typeface="微软雅黑" panose="020B0503020204020204" pitchFamily="34" charset="-122"/>
                <a:ea typeface="微软雅黑" panose="020B0503020204020204" pitchFamily="34" charset="-122"/>
              </a:rPr>
              <a:t>用多层的小卷积核来替换大的卷积核，以减少计算量和参数量。</a:t>
            </a:r>
            <a:endParaRPr lang="en-US" altLang="zh-CN" sz="2200" dirty="0">
              <a:latin typeface="微软雅黑" panose="020B0503020204020204" pitchFamily="34" charset="-122"/>
              <a:ea typeface="微软雅黑" panose="020B0503020204020204" pitchFamily="34" charset="-122"/>
            </a:endParaRPr>
          </a:p>
          <a:p>
            <a:pPr lvl="1">
              <a:lnSpc>
                <a:spcPts val="3000"/>
              </a:lnSpc>
            </a:pPr>
            <a:r>
              <a:rPr lang="zh-CN" altLang="en-US" sz="2200" dirty="0">
                <a:latin typeface="微软雅黑" panose="020B0503020204020204" pitchFamily="34" charset="-122"/>
                <a:ea typeface="微软雅黑" panose="020B0503020204020204" pitchFamily="34" charset="-122"/>
              </a:rPr>
              <a:t>使用两层</a:t>
            </a:r>
            <a:r>
              <a:rPr lang="en-US" altLang="zh-CN" sz="2200" dirty="0">
                <a:latin typeface="微软雅黑" panose="020B0503020204020204" pitchFamily="34" charset="-122"/>
                <a:ea typeface="微软雅黑" panose="020B0503020204020204" pitchFamily="34" charset="-122"/>
              </a:rPr>
              <a:t>3x3</a:t>
            </a:r>
            <a:r>
              <a:rPr lang="zh-CN" altLang="en-US" sz="2200" dirty="0">
                <a:latin typeface="微软雅黑" panose="020B0503020204020204" pitchFamily="34" charset="-122"/>
                <a:ea typeface="微软雅黑" panose="020B0503020204020204" pitchFamily="34" charset="-122"/>
              </a:rPr>
              <a:t>的卷积来替换</a:t>
            </a:r>
            <a:r>
              <a:rPr lang="en-US" altLang="zh-CN" sz="2200" dirty="0">
                <a:latin typeface="微软雅黑" panose="020B0503020204020204" pitchFamily="34" charset="-122"/>
                <a:ea typeface="微软雅黑" panose="020B0503020204020204" pitchFamily="34" charset="-122"/>
              </a:rPr>
              <a:t>v1</a:t>
            </a:r>
            <a:r>
              <a:rPr lang="zh-CN" altLang="en-US" sz="2200" dirty="0">
                <a:latin typeface="微软雅黑" panose="020B0503020204020204" pitchFamily="34" charset="-122"/>
                <a:ea typeface="微软雅黑" panose="020B0503020204020204" pitchFamily="34" charset="-122"/>
              </a:rPr>
              <a:t>中的</a:t>
            </a:r>
            <a:r>
              <a:rPr lang="en-US" altLang="zh-CN" sz="2200" dirty="0">
                <a:latin typeface="微软雅黑" panose="020B0503020204020204" pitchFamily="34" charset="-122"/>
                <a:ea typeface="微软雅黑" panose="020B0503020204020204" pitchFamily="34" charset="-122"/>
              </a:rPr>
              <a:t>5x5</a:t>
            </a:r>
            <a:r>
              <a:rPr lang="zh-CN" altLang="en-US" sz="2200" dirty="0">
                <a:latin typeface="微软雅黑" panose="020B0503020204020204" pitchFamily="34" charset="-122"/>
                <a:ea typeface="微软雅黑" panose="020B0503020204020204" pitchFamily="34" charset="-122"/>
              </a:rPr>
              <a:t>的卷积</a:t>
            </a:r>
            <a:endParaRPr lang="en-US" altLang="zh-CN" sz="2200" dirty="0">
              <a:latin typeface="微软雅黑" panose="020B0503020204020204" pitchFamily="34" charset="-122"/>
              <a:ea typeface="微软雅黑" panose="020B0503020204020204" pitchFamily="34" charset="-122"/>
            </a:endParaRPr>
          </a:p>
          <a:p>
            <a:pPr lvl="1">
              <a:lnSpc>
                <a:spcPts val="3000"/>
              </a:lnSpc>
            </a:pPr>
            <a:r>
              <a:rPr lang="zh-CN" altLang="en-US" sz="2200" dirty="0">
                <a:latin typeface="微软雅黑" panose="020B0503020204020204" pitchFamily="34" charset="-122"/>
                <a:ea typeface="微软雅黑" panose="020B0503020204020204" pitchFamily="34" charset="-122"/>
              </a:rPr>
              <a:t>使用连续的</a:t>
            </a:r>
            <a:r>
              <a:rPr lang="en-US" altLang="zh-CN" sz="2200" dirty="0">
                <a:latin typeface="微软雅黑" panose="020B0503020204020204" pitchFamily="34" charset="-122"/>
                <a:ea typeface="微软雅黑" panose="020B0503020204020204" pitchFamily="34" charset="-122"/>
              </a:rPr>
              <a:t>nx1</a:t>
            </a:r>
            <a:r>
              <a:rPr lang="zh-CN" altLang="en-US" sz="2200" dirty="0">
                <a:latin typeface="微软雅黑" panose="020B0503020204020204" pitchFamily="34" charset="-122"/>
                <a:ea typeface="微软雅黑" panose="020B0503020204020204" pitchFamily="34" charset="-122"/>
              </a:rPr>
              <a:t>和</a:t>
            </a:r>
            <a:r>
              <a:rPr lang="en-US" altLang="zh-CN" sz="2200" dirty="0">
                <a:latin typeface="微软雅黑" panose="020B0503020204020204" pitchFamily="34" charset="-122"/>
                <a:ea typeface="微软雅黑" panose="020B0503020204020204" pitchFamily="34" charset="-122"/>
              </a:rPr>
              <a:t>1xn</a:t>
            </a:r>
            <a:r>
              <a:rPr lang="zh-CN" altLang="en-US" sz="2200" dirty="0">
                <a:latin typeface="微软雅黑" panose="020B0503020204020204" pitchFamily="34" charset="-122"/>
                <a:ea typeface="微软雅黑" panose="020B0503020204020204" pitchFamily="34" charset="-122"/>
              </a:rPr>
              <a:t>来替换</a:t>
            </a:r>
            <a:r>
              <a:rPr lang="en-US" altLang="zh-CN" sz="2200" dirty="0" err="1">
                <a:latin typeface="微软雅黑" panose="020B0503020204020204" pitchFamily="34" charset="-122"/>
                <a:ea typeface="微软雅黑" panose="020B0503020204020204" pitchFamily="34" charset="-122"/>
              </a:rPr>
              <a:t>nxn</a:t>
            </a:r>
            <a:r>
              <a:rPr lang="zh-CN" altLang="en-US" sz="2200" dirty="0">
                <a:latin typeface="微软雅黑" panose="020B0503020204020204" pitchFamily="34" charset="-122"/>
                <a:ea typeface="微软雅黑" panose="020B0503020204020204" pitchFamily="34" charset="-122"/>
              </a:rPr>
              <a:t>的卷积。</a:t>
            </a:r>
            <a:endParaRPr lang="zh-CN" altLang="en-US" sz="2200" dirty="0">
              <a:latin typeface="微软雅黑" panose="020B0503020204020204" pitchFamily="34" charset="-122"/>
              <a:ea typeface="微软雅黑" panose="020B0503020204020204" pitchFamily="34" charset="-122"/>
            </a:endParaRPr>
          </a:p>
        </p:txBody>
      </p:sp>
      <p:sp>
        <p:nvSpPr>
          <p:cNvPr id="2" name="矩形 1"/>
          <p:cNvSpPr/>
          <p:nvPr/>
        </p:nvSpPr>
        <p:spPr>
          <a:xfrm>
            <a:off x="471055" y="1174745"/>
            <a:ext cx="3100484" cy="523220"/>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Inception</a:t>
            </a:r>
            <a:r>
              <a:rPr lang="zh-CN" altLang="en-US" sz="2800" dirty="0">
                <a:latin typeface="微软雅黑" panose="020B0503020204020204" pitchFamily="34" charset="-122"/>
                <a:ea typeface="微软雅黑" panose="020B0503020204020204" pitchFamily="34" charset="-122"/>
              </a:rPr>
              <a:t>模块 </a:t>
            </a:r>
            <a:r>
              <a:rPr lang="en-US" altLang="zh-CN" sz="2800" dirty="0">
                <a:latin typeface="微软雅黑" panose="020B0503020204020204" pitchFamily="34" charset="-122"/>
                <a:ea typeface="微软雅黑" panose="020B0503020204020204" pitchFamily="34" charset="-122"/>
              </a:rPr>
              <a:t>v3</a:t>
            </a:r>
            <a:endParaRPr lang="zh-CN" altLang="en-US" sz="2800" dirty="0">
              <a:latin typeface="微软雅黑" panose="020B0503020204020204" pitchFamily="34" charset="-122"/>
              <a:ea typeface="微软雅黑" panose="020B0503020204020204" pitchFamily="34" charset="-122"/>
            </a:endParaRPr>
          </a:p>
        </p:txBody>
      </p:sp>
      <p:pic>
        <p:nvPicPr>
          <p:cNvPr id="79874" name="Picture 2" descr="https://static.oschina.net/uploads/space/2018/0317/141713_bGpL_876354.png"/>
          <p:cNvPicPr>
            <a:picLocks noChangeAspect="1" noChangeArrowheads="1"/>
          </p:cNvPicPr>
          <p:nvPr/>
        </p:nvPicPr>
        <p:blipFill rotWithShape="1">
          <a:blip r:embed="rId1">
            <a:extLst>
              <a:ext uri="{28A0092B-C50C-407E-A947-70E740481C1C}">
                <a14:useLocalDpi xmlns:a14="http://schemas.microsoft.com/office/drawing/2010/main" val="0"/>
              </a:ext>
            </a:extLst>
          </a:blip>
          <a:srcRect b="77625"/>
          <a:stretch>
            <a:fillRect/>
          </a:stretch>
        </p:blipFill>
        <p:spPr bwMode="auto">
          <a:xfrm>
            <a:off x="496355" y="3089513"/>
            <a:ext cx="3340594" cy="2905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tatic.oschina.net/uploads/space/2018/0317/141713_bGpL_876354.png"/>
          <p:cNvPicPr>
            <a:picLocks noChangeAspect="1" noChangeArrowheads="1"/>
          </p:cNvPicPr>
          <p:nvPr/>
        </p:nvPicPr>
        <p:blipFill rotWithShape="1">
          <a:blip r:embed="rId1">
            <a:extLst>
              <a:ext uri="{28A0092B-C50C-407E-A947-70E740481C1C}">
                <a14:useLocalDpi xmlns:a14="http://schemas.microsoft.com/office/drawing/2010/main" val="0"/>
              </a:ext>
            </a:extLst>
          </a:blip>
          <a:srcRect t="27805" b="44985"/>
          <a:stretch>
            <a:fillRect/>
          </a:stretch>
        </p:blipFill>
        <p:spPr bwMode="auto">
          <a:xfrm>
            <a:off x="4711474" y="3000603"/>
            <a:ext cx="3290224" cy="3480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tatic.oschina.net/uploads/space/2018/0317/141713_bGpL_876354.png"/>
          <p:cNvPicPr>
            <a:picLocks noChangeAspect="1" noChangeArrowheads="1"/>
          </p:cNvPicPr>
          <p:nvPr/>
        </p:nvPicPr>
        <p:blipFill rotWithShape="1">
          <a:blip r:embed="rId1">
            <a:extLst>
              <a:ext uri="{28A0092B-C50C-407E-A947-70E740481C1C}">
                <a14:useLocalDpi xmlns:a14="http://schemas.microsoft.com/office/drawing/2010/main" val="0"/>
              </a:ext>
            </a:extLst>
          </a:blip>
          <a:srcRect t="60235"/>
          <a:stretch>
            <a:fillRect/>
          </a:stretch>
        </p:blipFill>
        <p:spPr bwMode="auto">
          <a:xfrm>
            <a:off x="8876222" y="2892171"/>
            <a:ext cx="2553777" cy="39477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33CC"/>
                </a:solidFill>
                <a:latin typeface="微软雅黑" panose="020B0503020204020204" pitchFamily="34" charset="-122"/>
                <a:ea typeface="微软雅黑" panose="020B0503020204020204" pitchFamily="34" charset="-122"/>
              </a:rPr>
              <a:t>Inception</a:t>
            </a:r>
            <a:r>
              <a:rPr lang="zh-CN" altLang="en-US" sz="2800" dirty="0">
                <a:solidFill>
                  <a:srgbClr val="0033CC"/>
                </a:solidFill>
                <a:latin typeface="微软雅黑" panose="020B0503020204020204" pitchFamily="34" charset="-122"/>
                <a:ea typeface="微软雅黑" panose="020B0503020204020204" pitchFamily="34" charset="-122"/>
              </a:rPr>
              <a:t>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79874"/>
                                        </p:tgtEl>
                                        <p:attrNameLst>
                                          <p:attrName>style.visibility</p:attrName>
                                        </p:attrNameLst>
                                      </p:cBhvr>
                                      <p:to>
                                        <p:strVal val="visible"/>
                                      </p:to>
                                    </p:set>
                                    <p:animEffect transition="in" filter="randombar(horizontal)">
                                      <p:cBhvr>
                                        <p:cTn id="10" dur="500"/>
                                        <p:tgtEl>
                                          <p:spTgt spid="79874"/>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3110913" y="2766924"/>
            <a:ext cx="6109697" cy="3319442"/>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4"/>
          <p:cNvSpPr/>
          <p:nvPr/>
        </p:nvSpPr>
        <p:spPr>
          <a:xfrm>
            <a:off x="3029447" y="2639273"/>
            <a:ext cx="2959100" cy="544830"/>
          </a:xfrm>
          <a:custGeom>
            <a:avLst/>
            <a:gdLst/>
            <a:ahLst/>
            <a:cxnLst/>
            <a:rect l="l" t="t" r="r" b="b"/>
            <a:pathLst>
              <a:path w="2959100" h="544830">
                <a:moveTo>
                  <a:pt x="0" y="0"/>
                </a:moveTo>
                <a:lnTo>
                  <a:pt x="2958899" y="0"/>
                </a:lnTo>
                <a:lnTo>
                  <a:pt x="2958899" y="544499"/>
                </a:lnTo>
                <a:lnTo>
                  <a:pt x="0" y="544499"/>
                </a:lnTo>
                <a:lnTo>
                  <a:pt x="0" y="0"/>
                </a:lnTo>
                <a:close/>
              </a:path>
            </a:pathLst>
          </a:custGeom>
          <a:solidFill>
            <a:srgbClr val="FFFF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5"/>
          <p:cNvSpPr/>
          <p:nvPr/>
        </p:nvSpPr>
        <p:spPr>
          <a:xfrm>
            <a:off x="3430947" y="3098874"/>
            <a:ext cx="1094740" cy="3035935"/>
          </a:xfrm>
          <a:custGeom>
            <a:avLst/>
            <a:gdLst/>
            <a:ahLst/>
            <a:cxnLst/>
            <a:rect l="l" t="t" r="r" b="b"/>
            <a:pathLst>
              <a:path w="1094739" h="3035935">
                <a:moveTo>
                  <a:pt x="0" y="0"/>
                </a:moveTo>
                <a:lnTo>
                  <a:pt x="1094699" y="0"/>
                </a:lnTo>
                <a:lnTo>
                  <a:pt x="1094699" y="3035699"/>
                </a:lnTo>
                <a:lnTo>
                  <a:pt x="0" y="3035699"/>
                </a:lnTo>
                <a:lnTo>
                  <a:pt x="0" y="0"/>
                </a:lnTo>
                <a:close/>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7"/>
          <p:cNvSpPr txBox="1"/>
          <p:nvPr/>
        </p:nvSpPr>
        <p:spPr>
          <a:xfrm>
            <a:off x="4935447" y="2587438"/>
            <a:ext cx="2939587" cy="27443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0000"/>
                </a:solidFill>
                <a:latin typeface="微软雅黑" panose="020B0503020204020204" pitchFamily="34" charset="-122"/>
                <a:ea typeface="微软雅黑" panose="020B0503020204020204" pitchFamily="34" charset="-122"/>
                <a:cs typeface="Arial" panose="020B0604020202020204"/>
              </a:rPr>
              <a:t>“Revolution </a:t>
            </a:r>
            <a:r>
              <a:rPr sz="1700" spc="-5" dirty="0">
                <a:solidFill>
                  <a:srgbClr val="FF0000"/>
                </a:solidFill>
                <a:latin typeface="微软雅黑" panose="020B0503020204020204" pitchFamily="34" charset="-122"/>
                <a:ea typeface="微软雅黑" panose="020B0503020204020204" pitchFamily="34" charset="-122"/>
                <a:cs typeface="Arial" panose="020B0604020202020204"/>
              </a:rPr>
              <a:t>of</a:t>
            </a:r>
            <a:r>
              <a:rPr sz="1700" spc="-95" dirty="0">
                <a:solidFill>
                  <a:srgbClr val="FF0000"/>
                </a:solidFill>
                <a:latin typeface="微软雅黑" panose="020B0503020204020204" pitchFamily="34" charset="-122"/>
                <a:ea typeface="微软雅黑" panose="020B0503020204020204" pitchFamily="34" charset="-122"/>
                <a:cs typeface="Arial" panose="020B0604020202020204"/>
              </a:rPr>
              <a:t> </a:t>
            </a:r>
            <a:r>
              <a:rPr sz="1700" spc="-5" dirty="0">
                <a:solidFill>
                  <a:srgbClr val="FF0000"/>
                </a:solidFill>
                <a:latin typeface="微软雅黑" panose="020B0503020204020204" pitchFamily="34" charset="-122"/>
                <a:ea typeface="微软雅黑" panose="020B0503020204020204" pitchFamily="34" charset="-122"/>
                <a:cs typeface="Arial" panose="020B0604020202020204"/>
              </a:rPr>
              <a:t>Depth”</a:t>
            </a:r>
            <a:endParaRPr sz="1700" dirty="0">
              <a:latin typeface="微软雅黑" panose="020B0503020204020204" pitchFamily="34" charset="-122"/>
              <a:ea typeface="微软雅黑" panose="020B0503020204020204" pitchFamily="34" charset="-122"/>
              <a:cs typeface="Arial" panose="020B0604020202020204"/>
            </a:endParaRPr>
          </a:p>
        </p:txBody>
      </p:sp>
      <p:sp>
        <p:nvSpPr>
          <p:cNvPr id="9" name="object 8"/>
          <p:cNvSpPr/>
          <p:nvPr/>
        </p:nvSpPr>
        <p:spPr>
          <a:xfrm>
            <a:off x="4085297" y="2766773"/>
            <a:ext cx="777240" cy="292100"/>
          </a:xfrm>
          <a:custGeom>
            <a:avLst/>
            <a:gdLst/>
            <a:ahLst/>
            <a:cxnLst/>
            <a:rect l="l" t="t" r="r" b="b"/>
            <a:pathLst>
              <a:path w="777239" h="292100">
                <a:moveTo>
                  <a:pt x="777099" y="0"/>
                </a:moveTo>
                <a:lnTo>
                  <a:pt x="0" y="291906"/>
                </a:lnTo>
              </a:path>
            </a:pathLst>
          </a:custGeom>
          <a:ln w="19049">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9"/>
          <p:cNvSpPr/>
          <p:nvPr/>
        </p:nvSpPr>
        <p:spPr>
          <a:xfrm>
            <a:off x="3994843" y="3019699"/>
            <a:ext cx="111044" cy="78905"/>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6"/>
          <p:cNvSpPr txBox="1"/>
          <p:nvPr/>
        </p:nvSpPr>
        <p:spPr>
          <a:xfrm>
            <a:off x="693049" y="1588477"/>
            <a:ext cx="10886544" cy="382156"/>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ImageNet Large Scale Visual Recognition Challenge </a:t>
            </a:r>
            <a:r>
              <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(ILSVRC)</a:t>
            </a:r>
            <a:r>
              <a:rPr sz="2400" b="1" spc="-8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 </a:t>
            </a:r>
            <a:r>
              <a:rPr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winners</a:t>
            </a:r>
            <a:r>
              <a:rPr lang="zh-CN" altLang="en-US" sz="2400" b="1" spc="-5"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rPr>
              <a:t>！！</a:t>
            </a:r>
            <a:endParaRPr sz="2400" b="1" dirty="0">
              <a:solidFill>
                <a:srgbClr val="C00000"/>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cs typeface="Arial" panose="020B0604020202020204"/>
            </a:endParaRPr>
          </a:p>
        </p:txBody>
      </p:sp>
      <p:sp>
        <p:nvSpPr>
          <p:cNvPr id="12"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p:nvPr/>
        </p:nvSpPr>
        <p:spPr>
          <a:xfrm>
            <a:off x="680748" y="870419"/>
            <a:ext cx="11254578" cy="5650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200" b="1" dirty="0">
                <a:solidFill>
                  <a:srgbClr val="008000"/>
                </a:solidFill>
                <a:latin typeface="微软雅黑" panose="020B0503020204020204" pitchFamily="34" charset="-122"/>
                <a:ea typeface="微软雅黑" panose="020B0503020204020204" pitchFamily="34" charset="-122"/>
                <a:cs typeface="Times New Roman" panose="02020603050405020304" pitchFamily="18" charset="0"/>
              </a:rPr>
              <a:t>是否可以通过简单的层数堆叠学习更好的网络？</a:t>
            </a:r>
            <a:endParaRPr lang="en-US" altLang="zh-CN" sz="2200" b="1" i="1" dirty="0">
              <a:solidFill>
                <a:srgbClr val="008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梯度消失和爆炸：随着网络的加深，在网络中反向传播的梯度会随着连乘变得不稳定，变得特别大或者特别小。</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nSpc>
                <a:spcPct val="150000"/>
              </a:lnSpc>
              <a:buNone/>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=&gt;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Normalized initialization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Batch normalization</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得到解决。</a:t>
            </a:r>
            <a:endParaRPr lang="zh-CN" altLang="en-US" sz="22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网络退化（</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degradation</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随着网络的加深，准确率首先达到饱和，然后快速退化。</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nSpc>
                <a:spcPct val="150000"/>
              </a:lnSpc>
              <a:buNone/>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=&gt;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在训练集上的错误率同样增加，因此并非受过拟合的影响。</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1478385" y="6431004"/>
            <a:ext cx="61447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图：不同深度网络在</a:t>
            </a:r>
            <a:r>
              <a:rPr lang="en-US" altLang="zh-CN" dirty="0">
                <a:latin typeface="微软雅黑" panose="020B0503020204020204" pitchFamily="34" charset="-122"/>
                <a:ea typeface="微软雅黑" panose="020B0503020204020204" pitchFamily="34" charset="-122"/>
              </a:rPr>
              <a:t>CIFAR-10</a:t>
            </a:r>
            <a:r>
              <a:rPr lang="zh-CN" altLang="en-US" dirty="0">
                <a:latin typeface="微软雅黑" panose="020B0503020204020204" pitchFamily="34" charset="-122"/>
                <a:ea typeface="微软雅黑" panose="020B0503020204020204" pitchFamily="34" charset="-122"/>
              </a:rPr>
              <a:t>上的训练和测试错误率变化</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071767" y="4623975"/>
            <a:ext cx="3554176" cy="1107996"/>
          </a:xfrm>
          <a:prstGeom prst="rect">
            <a:avLst/>
          </a:prstGeom>
          <a:noFill/>
          <a:ln w="38100">
            <a:solidFill>
              <a:srgbClr val="C00000"/>
            </a:solidFill>
          </a:ln>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简单的层数堆叠不能提升网络性能，如何利用网络加深带来的优势？</a:t>
            </a:r>
            <a:endParaRPr lang="zh-CN" altLang="en-US"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9"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b="36287"/>
          <a:stretch>
            <a:fillRect/>
          </a:stretch>
        </p:blipFill>
        <p:spPr>
          <a:xfrm>
            <a:off x="1093507" y="4119056"/>
            <a:ext cx="6630815" cy="22101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wipe(up)">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wipe(up)">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wipe(up)">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wipe(up)">
                                      <p:cBhvr>
                                        <p:cTn id="22" dur="500"/>
                                        <p:tgtEl>
                                          <p:spTgt spid="15">
                                            <p:txEl>
                                              <p:pRg st="4" end="4"/>
                                            </p:txEl>
                                          </p:spTgt>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46438" y="6188760"/>
            <a:ext cx="10969485" cy="646331"/>
          </a:xfrm>
          <a:prstGeom prst="rect">
            <a:avLst/>
          </a:prstGeom>
          <a:noFill/>
        </p:spPr>
        <p:txBody>
          <a:bodyPr wrap="square" rtlCol="0">
            <a:spAutoFit/>
          </a:bodyPr>
          <a:lstStyle/>
          <a:p>
            <a:pPr algn="just"/>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Kaiming</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He,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Xiangyu</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Zhang,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Shaoqing</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Ren and Jian Sun.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Deep Residual Learning for Image Recognition</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CVPR, 2016.</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圆角矩形 1"/>
          <p:cNvSpPr/>
          <p:nvPr/>
        </p:nvSpPr>
        <p:spPr>
          <a:xfrm>
            <a:off x="7916534" y="2144128"/>
            <a:ext cx="899392" cy="329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Input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7916533" y="2785378"/>
            <a:ext cx="899393" cy="310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Hidden </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圆角矩形 13"/>
          <p:cNvSpPr/>
          <p:nvPr/>
        </p:nvSpPr>
        <p:spPr>
          <a:xfrm>
            <a:off x="7914659" y="3397063"/>
            <a:ext cx="901267" cy="335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Output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下箭头 2"/>
          <p:cNvSpPr/>
          <p:nvPr/>
        </p:nvSpPr>
        <p:spPr>
          <a:xfrm>
            <a:off x="8279567" y="2485840"/>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7" name="下箭头 16"/>
          <p:cNvSpPr/>
          <p:nvPr/>
        </p:nvSpPr>
        <p:spPr>
          <a:xfrm>
            <a:off x="8279567" y="3107472"/>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 name="文本框 3"/>
          <p:cNvSpPr txBox="1"/>
          <p:nvPr/>
        </p:nvSpPr>
        <p:spPr>
          <a:xfrm>
            <a:off x="489079" y="1368716"/>
            <a:ext cx="7097733" cy="1102033"/>
          </a:xfrm>
          <a:prstGeom prst="rect">
            <a:avLst/>
          </a:prstGeom>
          <a:noFill/>
        </p:spPr>
        <p:txBody>
          <a:bodyPr wrap="square" rtlCol="0">
            <a:spAutoFit/>
          </a:bodyPr>
          <a:lstStyle/>
          <a:p>
            <a:pPr marL="342900" indent="-342900">
              <a:lnSpc>
                <a:spcPts val="42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实验表明，通过添加恒等映射不能提高网络准确率，因此，网络对恒等映射的逼近存在困难。</a:t>
            </a:r>
            <a:endParaRPr lang="en-US" altLang="zh-CN" sz="2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89079" y="2736715"/>
            <a:ext cx="6943590" cy="1102033"/>
          </a:xfrm>
          <a:prstGeom prst="rect">
            <a:avLst/>
          </a:prstGeom>
          <a:noFill/>
        </p:spPr>
        <p:txBody>
          <a:bodyPr wrap="square" rtlCol="0">
            <a:spAutoFit/>
          </a:bodyPr>
          <a:lstStyle/>
          <a:p>
            <a:pPr marL="342900" indent="-342900">
              <a:lnSpc>
                <a:spcPts val="42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相比于恒等映射，网络对恒等映射附近扰动的学习更加简单。</a:t>
            </a:r>
            <a:endParaRPr lang="zh-CN" altLang="en-US" sz="2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84828" y="4327735"/>
            <a:ext cx="1826141" cy="584775"/>
          </a:xfrm>
          <a:prstGeom prst="rect">
            <a:avLst/>
          </a:prstGeom>
          <a:noFill/>
        </p:spPr>
        <p:txBody>
          <a:bodyPr wrap="none" rtlCol="0">
            <a:spAutoFit/>
          </a:bodyPr>
          <a:lstStyle/>
          <a:p>
            <a:r>
              <a:rPr lang="zh-CN" altLang="en-US" sz="3200" b="1" dirty="0">
                <a:solidFill>
                  <a:srgbClr val="C00000"/>
                </a:solidFill>
                <a:effectLst>
                  <a:glow rad="101600">
                    <a:schemeClr val="accent4">
                      <a:satMod val="175000"/>
                      <a:alpha val="40000"/>
                    </a:schemeClr>
                  </a:glow>
                </a:effectLst>
                <a:latin typeface="微软雅黑" panose="020B0503020204020204" pitchFamily="34" charset="-122"/>
                <a:ea typeface="微软雅黑" panose="020B0503020204020204" pitchFamily="34" charset="-122"/>
              </a:rPr>
              <a:t>残差学习</a:t>
            </a:r>
            <a:endParaRPr lang="zh-CN" altLang="en-US" sz="3200" b="1" dirty="0">
              <a:solidFill>
                <a:srgbClr val="C00000"/>
              </a:solidFill>
              <a:effectLst>
                <a:glow rad="101600">
                  <a:schemeClr val="accent4">
                    <a:satMod val="175000"/>
                    <a:alpha val="40000"/>
                  </a:schemeClr>
                </a:glow>
              </a:effectLst>
              <a:latin typeface="微软雅黑" panose="020B0503020204020204" pitchFamily="34" charset="-122"/>
              <a:ea typeface="微软雅黑" panose="020B0503020204020204" pitchFamily="34" charset="-122"/>
            </a:endParaRPr>
          </a:p>
        </p:txBody>
      </p:sp>
      <p:sp>
        <p:nvSpPr>
          <p:cNvPr id="8" name="圆角右箭头 7"/>
          <p:cNvSpPr/>
          <p:nvPr/>
        </p:nvSpPr>
        <p:spPr>
          <a:xfrm rot="10800000" flipH="1">
            <a:off x="2177717" y="4018901"/>
            <a:ext cx="964838" cy="798427"/>
          </a:xfrm>
          <a:prstGeom prst="bentArrow">
            <a:avLst/>
          </a:prstGeom>
          <a:solidFill>
            <a:srgbClr val="FF0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8" name="标题 1"/>
          <p:cNvSpPr txBox="1"/>
          <p:nvPr/>
        </p:nvSpPr>
        <p:spPr>
          <a:xfrm>
            <a:off x="684676" y="5343500"/>
            <a:ext cx="7549631" cy="647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CN" altLang="en-US" sz="2200" b="1" dirty="0">
                <a:solidFill>
                  <a:srgbClr val="0000FF"/>
                </a:solidFill>
                <a:latin typeface="微软雅黑" panose="020B0503020204020204" pitchFamily="34" charset="-122"/>
                <a:ea typeface="微软雅黑" panose="020B0503020204020204" pitchFamily="34" charset="-122"/>
                <a:cs typeface="+mn-cs"/>
              </a:rPr>
              <a:t>残差网络</a:t>
            </a:r>
            <a:r>
              <a:rPr lang="en-US" altLang="zh-CN" sz="2200" b="1" dirty="0">
                <a:solidFill>
                  <a:srgbClr val="0000FF"/>
                </a:solidFill>
                <a:latin typeface="微软雅黑" panose="020B0503020204020204" pitchFamily="34" charset="-122"/>
                <a:ea typeface="微软雅黑" panose="020B0503020204020204" pitchFamily="34" charset="-122"/>
                <a:cs typeface="+mn-cs"/>
              </a:rPr>
              <a:t>Residual Network, </a:t>
            </a:r>
            <a:r>
              <a:rPr lang="en-US" altLang="zh-CN" sz="2200" b="1" dirty="0" err="1">
                <a:solidFill>
                  <a:srgbClr val="0000FF"/>
                </a:solidFill>
                <a:latin typeface="微软雅黑" panose="020B0503020204020204" pitchFamily="34" charset="-122"/>
                <a:ea typeface="微软雅黑" panose="020B0503020204020204" pitchFamily="34" charset="-122"/>
                <a:cs typeface="+mn-cs"/>
              </a:rPr>
              <a:t>ResNet</a:t>
            </a:r>
            <a:endParaRPr lang="zh-CN" altLang="en-US" sz="2200" b="1" dirty="0">
              <a:solidFill>
                <a:srgbClr val="0000FF"/>
              </a:solidFill>
              <a:latin typeface="微软雅黑" panose="020B0503020204020204" pitchFamily="34" charset="-122"/>
              <a:ea typeface="微软雅黑" panose="020B0503020204020204" pitchFamily="34" charset="-122"/>
              <a:cs typeface="+mn-cs"/>
            </a:endParaRPr>
          </a:p>
        </p:txBody>
      </p:sp>
      <p:sp>
        <p:nvSpPr>
          <p:cNvPr id="37" name="圆角矩形 36"/>
          <p:cNvSpPr/>
          <p:nvPr/>
        </p:nvSpPr>
        <p:spPr>
          <a:xfrm>
            <a:off x="8993593" y="2144128"/>
            <a:ext cx="899392" cy="329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Input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圆角矩形 37"/>
          <p:cNvSpPr/>
          <p:nvPr/>
        </p:nvSpPr>
        <p:spPr>
          <a:xfrm>
            <a:off x="8993592" y="2782641"/>
            <a:ext cx="899393" cy="310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Hidden </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下箭头 39"/>
          <p:cNvSpPr/>
          <p:nvPr/>
        </p:nvSpPr>
        <p:spPr>
          <a:xfrm>
            <a:off x="9356626" y="2487368"/>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1" name="下箭头 40"/>
          <p:cNvSpPr/>
          <p:nvPr/>
        </p:nvSpPr>
        <p:spPr>
          <a:xfrm>
            <a:off x="9356626" y="3106677"/>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2" name="圆角矩形 41"/>
          <p:cNvSpPr/>
          <p:nvPr/>
        </p:nvSpPr>
        <p:spPr>
          <a:xfrm>
            <a:off x="8941669" y="3407731"/>
            <a:ext cx="998677" cy="63777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Identity mapping</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圆角矩形 45"/>
          <p:cNvSpPr/>
          <p:nvPr/>
        </p:nvSpPr>
        <p:spPr>
          <a:xfrm>
            <a:off x="8946434" y="4361112"/>
            <a:ext cx="998677" cy="63777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Identity mapping</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下箭头 46"/>
          <p:cNvSpPr/>
          <p:nvPr/>
        </p:nvSpPr>
        <p:spPr>
          <a:xfrm>
            <a:off x="9356626" y="4062258"/>
            <a:ext cx="171450" cy="2781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8" name="圆角矩形 47"/>
          <p:cNvSpPr/>
          <p:nvPr/>
        </p:nvSpPr>
        <p:spPr>
          <a:xfrm>
            <a:off x="8997737" y="5322454"/>
            <a:ext cx="901267" cy="335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Output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下箭头 48"/>
          <p:cNvSpPr/>
          <p:nvPr/>
        </p:nvSpPr>
        <p:spPr>
          <a:xfrm>
            <a:off x="9362645" y="5015163"/>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0" name="圆角矩形 49"/>
          <p:cNvSpPr/>
          <p:nvPr/>
        </p:nvSpPr>
        <p:spPr>
          <a:xfrm>
            <a:off x="10176198" y="2144128"/>
            <a:ext cx="899392" cy="329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Input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圆角矩形 50"/>
          <p:cNvSpPr/>
          <p:nvPr/>
        </p:nvSpPr>
        <p:spPr>
          <a:xfrm>
            <a:off x="10176197" y="2782641"/>
            <a:ext cx="899393" cy="310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Hidden </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下箭头 51"/>
          <p:cNvSpPr/>
          <p:nvPr/>
        </p:nvSpPr>
        <p:spPr>
          <a:xfrm>
            <a:off x="10539231" y="2487368"/>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3" name="下箭头 52"/>
          <p:cNvSpPr/>
          <p:nvPr/>
        </p:nvSpPr>
        <p:spPr>
          <a:xfrm>
            <a:off x="10539231" y="3106677"/>
            <a:ext cx="171450" cy="278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4" name="圆角矩形 53"/>
          <p:cNvSpPr/>
          <p:nvPr/>
        </p:nvSpPr>
        <p:spPr>
          <a:xfrm>
            <a:off x="10124274" y="3407731"/>
            <a:ext cx="998677" cy="63777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Residual</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mapping</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圆角矩形 54"/>
          <p:cNvSpPr/>
          <p:nvPr/>
        </p:nvSpPr>
        <p:spPr>
          <a:xfrm>
            <a:off x="10129039" y="4361112"/>
            <a:ext cx="998677" cy="63777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Residual</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mapping</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下箭头 55"/>
          <p:cNvSpPr/>
          <p:nvPr/>
        </p:nvSpPr>
        <p:spPr>
          <a:xfrm>
            <a:off x="10539231" y="4062258"/>
            <a:ext cx="171450" cy="27815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7" name="圆角矩形 56"/>
          <p:cNvSpPr/>
          <p:nvPr/>
        </p:nvSpPr>
        <p:spPr>
          <a:xfrm>
            <a:off x="10180342" y="5322454"/>
            <a:ext cx="901267" cy="335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Output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下箭头 57"/>
          <p:cNvSpPr/>
          <p:nvPr/>
        </p:nvSpPr>
        <p:spPr>
          <a:xfrm>
            <a:off x="10545250" y="5015163"/>
            <a:ext cx="171450" cy="27815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nvGrpSpPr>
          <p:cNvPr id="70" name="组合 69"/>
          <p:cNvGrpSpPr/>
          <p:nvPr/>
        </p:nvGrpSpPr>
        <p:grpSpPr>
          <a:xfrm>
            <a:off x="10647404" y="3134137"/>
            <a:ext cx="758121" cy="961546"/>
            <a:chOff x="11037929" y="2381662"/>
            <a:chExt cx="758121" cy="961546"/>
          </a:xfrm>
        </p:grpSpPr>
        <p:cxnSp>
          <p:nvCxnSpPr>
            <p:cNvPr id="61" name="直接连接符 60"/>
            <p:cNvCxnSpPr/>
            <p:nvPr/>
          </p:nvCxnSpPr>
          <p:spPr>
            <a:xfrm flipV="1">
              <a:off x="11037929" y="2383631"/>
              <a:ext cx="758121" cy="346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肘形连接符 65"/>
            <p:cNvCxnSpPr/>
            <p:nvPr/>
          </p:nvCxnSpPr>
          <p:spPr>
            <a:xfrm rot="5400000">
              <a:off x="10952035" y="2499193"/>
              <a:ext cx="961546" cy="726483"/>
            </a:xfrm>
            <a:prstGeom prst="bentConnector3">
              <a:avLst>
                <a:gd name="adj1" fmla="val 10027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657802" y="4169008"/>
            <a:ext cx="758121" cy="961546"/>
            <a:chOff x="11037929" y="2381662"/>
            <a:chExt cx="758121" cy="961546"/>
          </a:xfrm>
        </p:grpSpPr>
        <p:cxnSp>
          <p:nvCxnSpPr>
            <p:cNvPr id="72" name="直接连接符 71"/>
            <p:cNvCxnSpPr/>
            <p:nvPr/>
          </p:nvCxnSpPr>
          <p:spPr>
            <a:xfrm flipV="1">
              <a:off x="11037929" y="2383631"/>
              <a:ext cx="758121" cy="346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肘形连接符 72"/>
            <p:cNvCxnSpPr/>
            <p:nvPr/>
          </p:nvCxnSpPr>
          <p:spPr>
            <a:xfrm rot="5400000">
              <a:off x="10952035" y="2499193"/>
              <a:ext cx="961546" cy="726483"/>
            </a:xfrm>
            <a:prstGeom prst="bentConnector3">
              <a:avLst>
                <a:gd name="adj1" fmla="val 10027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文本框 75"/>
          <p:cNvSpPr txBox="1"/>
          <p:nvPr/>
        </p:nvSpPr>
        <p:spPr>
          <a:xfrm>
            <a:off x="8131717" y="1425620"/>
            <a:ext cx="295699" cy="769441"/>
          </a:xfrm>
          <a:prstGeom prst="rect">
            <a:avLst/>
          </a:prstGeom>
          <a:noFill/>
        </p:spPr>
        <p:txBody>
          <a:bodyPr wrap="square" rtlCol="0">
            <a:spAutoFit/>
          </a:bodyPr>
          <a:lstStyle/>
          <a:p>
            <a:r>
              <a:rPr lang="zh-CN" altLang="en-US" sz="4400" dirty="0">
                <a:solidFill>
                  <a:srgbClr val="00B050"/>
                </a:solidFill>
                <a:latin typeface="微软雅黑" panose="020B0503020204020204" pitchFamily="34" charset="-122"/>
                <a:ea typeface="微软雅黑" panose="020B0503020204020204" pitchFamily="34" charset="-122"/>
              </a:rPr>
              <a:t>√</a:t>
            </a:r>
            <a:endParaRPr lang="zh-CN" altLang="en-US" sz="4400" dirty="0">
              <a:solidFill>
                <a:srgbClr val="00B05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0414982" y="1425620"/>
            <a:ext cx="295699" cy="769441"/>
          </a:xfrm>
          <a:prstGeom prst="rect">
            <a:avLst/>
          </a:prstGeom>
          <a:noFill/>
        </p:spPr>
        <p:txBody>
          <a:bodyPr wrap="square" rtlCol="0">
            <a:spAutoFit/>
          </a:bodyPr>
          <a:lstStyle/>
          <a:p>
            <a:r>
              <a:rPr lang="zh-CN" altLang="en-US" sz="4400" dirty="0">
                <a:solidFill>
                  <a:srgbClr val="00B050"/>
                </a:solidFill>
                <a:latin typeface="微软雅黑" panose="020B0503020204020204" pitchFamily="34" charset="-122"/>
                <a:ea typeface="微软雅黑" panose="020B0503020204020204" pitchFamily="34" charset="-122"/>
              </a:rPr>
              <a:t>√</a:t>
            </a:r>
            <a:endParaRPr lang="zh-CN" altLang="en-US" sz="4400" dirty="0">
              <a:solidFill>
                <a:srgbClr val="00B05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9246768" y="1463072"/>
            <a:ext cx="295699" cy="707886"/>
          </a:xfrm>
          <a:prstGeom prst="rect">
            <a:avLst/>
          </a:prstGeom>
          <a:noFill/>
        </p:spPr>
        <p:txBody>
          <a:bodyPr wrap="square" rtlCol="0">
            <a:spAutoFit/>
          </a:bodyPr>
          <a:lstStyle/>
          <a:p>
            <a:r>
              <a:rPr lang="en-US" altLang="zh-CN" sz="4000" dirty="0">
                <a:solidFill>
                  <a:srgbClr val="FF0000"/>
                </a:solidFill>
                <a:latin typeface="微软雅黑" panose="020B0503020204020204" pitchFamily="34" charset="-122"/>
                <a:ea typeface="微软雅黑" panose="020B0503020204020204" pitchFamily="34" charset="-122"/>
              </a:rPr>
              <a:t>X</a:t>
            </a:r>
            <a:endParaRPr lang="zh-CN" altLang="en-US" sz="4400" dirty="0">
              <a:solidFill>
                <a:srgbClr val="FF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44"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randombar(horizontal)">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randombar(horizontal)">
                                      <p:cBhvr>
                                        <p:cTn id="29" dur="500"/>
                                        <p:tgtEl>
                                          <p:spTgt spid="3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randombar(horizontal)">
                                      <p:cBhvr>
                                        <p:cTn id="32" dur="500"/>
                                        <p:tgtEl>
                                          <p:spTgt spid="3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randombar(horizontal)">
                                      <p:cBhvr>
                                        <p:cTn id="35" dur="500"/>
                                        <p:tgtEl>
                                          <p:spTgt spid="4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randombar(horizontal)">
                                      <p:cBhvr>
                                        <p:cTn id="38" dur="500"/>
                                        <p:tgtEl>
                                          <p:spTgt spid="41"/>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randombar(horizontal)">
                                      <p:cBhvr>
                                        <p:cTn id="41" dur="500"/>
                                        <p:tgtEl>
                                          <p:spTgt spid="4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randombar(horizontal)">
                                      <p:cBhvr>
                                        <p:cTn id="44" dur="500"/>
                                        <p:tgtEl>
                                          <p:spTgt spid="4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randombar(horizontal)">
                                      <p:cBhvr>
                                        <p:cTn id="47" dur="500"/>
                                        <p:tgtEl>
                                          <p:spTgt spid="4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randombar(horizontal)">
                                      <p:cBhvr>
                                        <p:cTn id="50" dur="500"/>
                                        <p:tgtEl>
                                          <p:spTgt spid="4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randombar(horizontal)">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randombar(horizontal)">
                                      <p:cBhvr>
                                        <p:cTn id="58" dur="500"/>
                                        <p:tgtEl>
                                          <p:spTgt spid="79"/>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randombar(horizontal)">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wipe(left)">
                                      <p:cBhvr>
                                        <p:cTn id="76" dur="500"/>
                                        <p:tgtEl>
                                          <p:spTgt spid="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randombar(horizontal)">
                                      <p:cBhvr>
                                        <p:cTn id="79" dur="500"/>
                                        <p:tgtEl>
                                          <p:spTgt spid="50"/>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randombar(horizontal)">
                                      <p:cBhvr>
                                        <p:cTn id="82" dur="500"/>
                                        <p:tgtEl>
                                          <p:spTgt spid="51"/>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randombar(horizontal)">
                                      <p:cBhvr>
                                        <p:cTn id="85" dur="500"/>
                                        <p:tgtEl>
                                          <p:spTgt spid="52"/>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randombar(horizontal)">
                                      <p:cBhvr>
                                        <p:cTn id="88" dur="500"/>
                                        <p:tgtEl>
                                          <p:spTgt spid="53"/>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randombar(horizontal)">
                                      <p:cBhvr>
                                        <p:cTn id="91" dur="500"/>
                                        <p:tgtEl>
                                          <p:spTgt spid="54"/>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randombar(horizontal)">
                                      <p:cBhvr>
                                        <p:cTn id="94" dur="500"/>
                                        <p:tgtEl>
                                          <p:spTgt spid="55"/>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randombar(horizontal)">
                                      <p:cBhvr>
                                        <p:cTn id="97" dur="500"/>
                                        <p:tgtEl>
                                          <p:spTgt spid="56"/>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randombar(horizontal)">
                                      <p:cBhvr>
                                        <p:cTn id="100" dur="500"/>
                                        <p:tgtEl>
                                          <p:spTgt spid="57"/>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randombar(horizontal)">
                                      <p:cBhvr>
                                        <p:cTn id="103" dur="500"/>
                                        <p:tgtEl>
                                          <p:spTgt spid="58"/>
                                        </p:tgtEl>
                                      </p:cBhvr>
                                    </p:animEffect>
                                  </p:childTnLst>
                                </p:cTn>
                              </p:par>
                              <p:par>
                                <p:cTn id="104" presetID="14" presetClass="entr" presetSubtype="10" fill="hold"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randombar(horizontal)">
                                      <p:cBhvr>
                                        <p:cTn id="106" dur="500"/>
                                        <p:tgtEl>
                                          <p:spTgt spid="70"/>
                                        </p:tgtEl>
                                      </p:cBhvr>
                                    </p:animEffect>
                                  </p:childTnLst>
                                </p:cTn>
                              </p:par>
                              <p:par>
                                <p:cTn id="107" presetID="14" presetClass="entr" presetSubtype="10" fill="hold"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randombar(horizontal)">
                                      <p:cBhvr>
                                        <p:cTn id="109" dur="500"/>
                                        <p:tgtEl>
                                          <p:spTgt spid="71"/>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randombar(horizontal)">
                                      <p:cBhvr>
                                        <p:cTn id="112" dur="500"/>
                                        <p:tgtEl>
                                          <p:spTgt spid="78"/>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randombar(horizontal)">
                                      <p:cBhvr>
                                        <p:cTn id="115" dur="500"/>
                                        <p:tgtEl>
                                          <p:spTgt spid="28"/>
                                        </p:tgtEl>
                                      </p:cBhvr>
                                    </p:animEffect>
                                  </p:childTnLst>
                                </p:cTn>
                              </p:par>
                              <p:par>
                                <p:cTn id="116" presetID="42" presetClass="entr" presetSubtype="0" fill="hold" grpId="0" nodeType="with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1000"/>
                                        <p:tgtEl>
                                          <p:spTgt spid="9"/>
                                        </p:tgtEl>
                                      </p:cBhvr>
                                    </p:animEffect>
                                    <p:anim calcmode="lin" valueType="num">
                                      <p:cBhvr>
                                        <p:cTn id="119" dur="1000" fill="hold"/>
                                        <p:tgtEl>
                                          <p:spTgt spid="9"/>
                                        </p:tgtEl>
                                        <p:attrNameLst>
                                          <p:attrName>ppt_x</p:attrName>
                                        </p:attrNameLst>
                                      </p:cBhvr>
                                      <p:tavLst>
                                        <p:tav tm="0">
                                          <p:val>
                                            <p:strVal val="#ppt_x"/>
                                          </p:val>
                                        </p:tav>
                                        <p:tav tm="100000">
                                          <p:val>
                                            <p:strVal val="#ppt_x"/>
                                          </p:val>
                                        </p:tav>
                                      </p:tavLst>
                                    </p:anim>
                                    <p:anim calcmode="lin" valueType="num">
                                      <p:cBhvr>
                                        <p:cTn id="1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3" grpId="0" animBg="1"/>
      <p:bldP spid="14" grpId="0" animBg="1"/>
      <p:bldP spid="3" grpId="0" animBg="1"/>
      <p:bldP spid="17" grpId="0" animBg="1"/>
      <p:bldP spid="4" grpId="0"/>
      <p:bldP spid="6" grpId="0"/>
      <p:bldP spid="7" grpId="0"/>
      <p:bldP spid="8" grpId="0" animBg="1"/>
      <p:bldP spid="28" grpId="0"/>
      <p:bldP spid="37" grpId="0" animBg="1"/>
      <p:bldP spid="38" grpId="0" animBg="1"/>
      <p:bldP spid="40" grpId="0" animBg="1"/>
      <p:bldP spid="41" grpId="0" animBg="1"/>
      <p:bldP spid="42"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76" grpId="0"/>
      <p:bldP spid="78" grpId="0"/>
      <p:bldP spid="7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4294967295"/>
          </p:nvPr>
        </p:nvSpPr>
        <p:spPr>
          <a:xfrm>
            <a:off x="997759" y="1466094"/>
            <a:ext cx="4198274" cy="654050"/>
          </a:xfrm>
        </p:spPr>
        <p:txBody>
          <a:bodyPr/>
          <a:lstStyle/>
          <a:p>
            <a:r>
              <a:rPr kumimoji="1" lang="zh-CN" altLang="en-US" sz="3600" dirty="0">
                <a:latin typeface="微软雅黑" panose="020B0503020204020204" pitchFamily="34" charset="-122"/>
                <a:ea typeface="微软雅黑" panose="020B0503020204020204" pitchFamily="34" charset="-122"/>
              </a:rPr>
              <a:t>为什么是残差</a:t>
            </a:r>
            <a:r>
              <a:rPr kumimoji="1" lang="en-US" altLang="ko-KR" sz="3600" dirty="0">
                <a:latin typeface="微软雅黑" panose="020B0503020204020204" pitchFamily="34" charset="-122"/>
                <a:ea typeface="微软雅黑" panose="020B0503020204020204" pitchFamily="34" charset="-122"/>
              </a:rPr>
              <a:t>?</a:t>
            </a:r>
            <a:endParaRPr kumimoji="1" lang="ko-KR" altLang="en-US" sz="3600" dirty="0">
              <a:latin typeface="微软雅黑" panose="020B0503020204020204" pitchFamily="34" charset="-122"/>
            </a:endParaRPr>
          </a:p>
        </p:txBody>
      </p:sp>
      <p:pic>
        <p:nvPicPr>
          <p:cNvPr id="7" name="그림 6"/>
          <p:cNvPicPr>
            <a:picLocks noChangeAspect="1"/>
          </p:cNvPicPr>
          <p:nvPr/>
        </p:nvPicPr>
        <p:blipFill>
          <a:blip r:embed="rId1"/>
          <a:stretch>
            <a:fillRect/>
          </a:stretch>
        </p:blipFill>
        <p:spPr>
          <a:xfrm>
            <a:off x="356348" y="3970977"/>
            <a:ext cx="3306694" cy="2480020"/>
          </a:xfrm>
          <a:prstGeom prst="rect">
            <a:avLst/>
          </a:prstGeom>
        </p:spPr>
      </p:pic>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9"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47889" y="2266893"/>
            <a:ext cx="8272284" cy="2031325"/>
          </a:xfrm>
          <a:prstGeom prst="rect">
            <a:avLst/>
          </a:prstGeom>
          <a:noFill/>
        </p:spPr>
        <p:txBody>
          <a:bodyPr wrap="square" rtlCol="0">
            <a:spAutoFit/>
          </a:bodyPr>
          <a:lstStyle/>
          <a:p>
            <a:pPr marL="457200" indent="-457200" algn="l">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非常深的残差网络能够很容易的优化。</a:t>
            </a:r>
            <a:endParaRPr lang="en-US" altLang="zh-CN" sz="28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ü"/>
            </a:pPr>
            <a:r>
              <a:rPr lang="zh-CN" altLang="en-US" sz="2800" dirty="0">
                <a:latin typeface="微软雅黑" panose="020B0503020204020204" pitchFamily="34" charset="-122"/>
                <a:ea typeface="微软雅黑" panose="020B0503020204020204" pitchFamily="34" charset="-122"/>
              </a:rPr>
              <a:t>深度残差网络能够容易地从增加的深度中得到精度收益，同时比先前的网络产生了更好的效果。</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up)">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up)">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4294967295"/>
          </p:nvPr>
        </p:nvSpPr>
        <p:spPr>
          <a:xfrm>
            <a:off x="496321" y="1072412"/>
            <a:ext cx="4108830" cy="654050"/>
          </a:xfrm>
        </p:spPr>
        <p:txBody>
          <a:bodyPr/>
          <a:lstStyle/>
          <a:p>
            <a:r>
              <a:rPr kumimoji="1" lang="zh-CN" altLang="en-US" sz="3200" dirty="0">
                <a:latin typeface="微软雅黑" panose="020B0503020204020204" pitchFamily="34" charset="-122"/>
                <a:ea typeface="微软雅黑" panose="020B0503020204020204" pitchFamily="34" charset="-122"/>
              </a:rPr>
              <a:t>残差映射</a:t>
            </a:r>
            <a:endParaRPr kumimoji="1" lang="ko-KR" altLang="en-US" sz="3200" dirty="0">
              <a:latin typeface="微软雅黑" panose="020B0503020204020204" pitchFamily="34" charset="-122"/>
            </a:endParaRPr>
          </a:p>
        </p:txBody>
      </p:sp>
      <p:pic>
        <p:nvPicPr>
          <p:cNvPr id="5" name="그림 4"/>
          <p:cNvPicPr>
            <a:picLocks noChangeAspect="1"/>
          </p:cNvPicPr>
          <p:nvPr/>
        </p:nvPicPr>
        <p:blipFill>
          <a:blip r:embed="rId1"/>
          <a:stretch>
            <a:fillRect/>
          </a:stretch>
        </p:blipFill>
        <p:spPr>
          <a:xfrm>
            <a:off x="6175774" y="2784274"/>
            <a:ext cx="2941652" cy="550945"/>
          </a:xfrm>
          <a:prstGeom prst="rect">
            <a:avLst/>
          </a:prstGeom>
        </p:spPr>
      </p:pic>
      <p:pic>
        <p:nvPicPr>
          <p:cNvPr id="6" name="그림 5"/>
          <p:cNvPicPr>
            <a:picLocks noChangeAspect="1"/>
          </p:cNvPicPr>
          <p:nvPr/>
        </p:nvPicPr>
        <p:blipFill>
          <a:blip r:embed="rId2"/>
          <a:stretch>
            <a:fillRect/>
          </a:stretch>
        </p:blipFill>
        <p:spPr>
          <a:xfrm>
            <a:off x="1852765" y="2314726"/>
            <a:ext cx="4249936" cy="2313957"/>
          </a:xfrm>
          <a:prstGeom prst="rect">
            <a:avLst/>
          </a:prstGeom>
        </p:spPr>
      </p:pic>
      <p:pic>
        <p:nvPicPr>
          <p:cNvPr id="7" name="그림 6"/>
          <p:cNvPicPr>
            <a:picLocks noChangeAspect="1"/>
          </p:cNvPicPr>
          <p:nvPr/>
        </p:nvPicPr>
        <p:blipFill>
          <a:blip r:embed="rId3"/>
          <a:stretch>
            <a:fillRect/>
          </a:stretch>
        </p:blipFill>
        <p:spPr>
          <a:xfrm>
            <a:off x="6175774" y="4102653"/>
            <a:ext cx="2262810" cy="462400"/>
          </a:xfrm>
          <a:prstGeom prst="rect">
            <a:avLst/>
          </a:prstGeom>
        </p:spPr>
      </p:pic>
      <p:pic>
        <p:nvPicPr>
          <p:cNvPr id="8" name="그림 7"/>
          <p:cNvPicPr>
            <a:picLocks noChangeAspect="1"/>
          </p:cNvPicPr>
          <p:nvPr/>
        </p:nvPicPr>
        <p:blipFill>
          <a:blip r:embed="rId4"/>
          <a:stretch>
            <a:fillRect/>
          </a:stretch>
        </p:blipFill>
        <p:spPr>
          <a:xfrm>
            <a:off x="1867827" y="5650570"/>
            <a:ext cx="3384376" cy="472239"/>
          </a:xfrm>
          <a:prstGeom prst="rect">
            <a:avLst/>
          </a:prstGeom>
        </p:spPr>
      </p:pic>
      <p:sp>
        <p:nvSpPr>
          <p:cNvPr id="9" name="TextBox 8"/>
          <p:cNvSpPr txBox="1"/>
          <p:nvPr/>
        </p:nvSpPr>
        <p:spPr>
          <a:xfrm>
            <a:off x="496321" y="1727634"/>
            <a:ext cx="3826689" cy="430887"/>
          </a:xfrm>
          <a:prstGeom prst="rect">
            <a:avLst/>
          </a:prstGeom>
          <a:noFill/>
        </p:spPr>
        <p:txBody>
          <a:bodyPr wrap="none" rtlCol="0">
            <a:spAutoFit/>
          </a:bodyPr>
          <a:lstStyle/>
          <a:p>
            <a:r>
              <a:rPr kumimoji="1" lang="zh-CN" altLang="en-US" sz="2200" dirty="0">
                <a:latin typeface="微软雅黑" panose="020B0503020204020204" pitchFamily="34" charset="-122"/>
                <a:ea typeface="微软雅黑" panose="020B0503020204020204" pitchFamily="34" charset="-122"/>
              </a:rPr>
              <a:t>基本的残差映射</a:t>
            </a:r>
            <a:r>
              <a:rPr kumimoji="1" lang="en-US" altLang="ko-KR" sz="2200" dirty="0">
                <a:latin typeface="微软雅黑" panose="020B0503020204020204" pitchFamily="34" charset="-122"/>
                <a:ea typeface="微软雅黑" panose="020B0503020204020204" pitchFamily="34" charset="-122"/>
              </a:rPr>
              <a:t>(</a:t>
            </a:r>
            <a:r>
              <a:rPr kumimoji="1" lang="zh-CN" altLang="en-US" sz="2200" dirty="0">
                <a:latin typeface="微软雅黑" panose="020B0503020204020204" pitchFamily="34" charset="-122"/>
                <a:ea typeface="微软雅黑" panose="020B0503020204020204" pitchFamily="34" charset="-122"/>
              </a:rPr>
              <a:t>相同的维度</a:t>
            </a:r>
            <a:r>
              <a:rPr kumimoji="1" lang="en-US" altLang="ko-KR" sz="2200" dirty="0">
                <a:latin typeface="微软雅黑" panose="020B0503020204020204" pitchFamily="34" charset="-122"/>
                <a:ea typeface="微软雅黑" panose="020B0503020204020204" pitchFamily="34" charset="-122"/>
              </a:rPr>
              <a:t>)</a:t>
            </a:r>
            <a:endParaRPr kumimoji="1" lang="ko-KR" altLang="en-US" sz="2200" dirty="0">
              <a:latin typeface="微软雅黑" panose="020B0503020204020204" pitchFamily="34" charset="-122"/>
            </a:endParaRPr>
          </a:p>
        </p:txBody>
      </p:sp>
      <p:sp>
        <p:nvSpPr>
          <p:cNvPr id="10" name="TextBox 9"/>
          <p:cNvSpPr txBox="1"/>
          <p:nvPr/>
        </p:nvSpPr>
        <p:spPr>
          <a:xfrm>
            <a:off x="589460" y="4784181"/>
            <a:ext cx="3826689" cy="430887"/>
          </a:xfrm>
          <a:prstGeom prst="rect">
            <a:avLst/>
          </a:prstGeom>
          <a:noFill/>
        </p:spPr>
        <p:txBody>
          <a:bodyPr wrap="none" rtlCol="0">
            <a:spAutoFit/>
          </a:bodyPr>
          <a:lstStyle/>
          <a:p>
            <a:r>
              <a:rPr kumimoji="1" lang="zh-CN" altLang="en-US" sz="2200" dirty="0">
                <a:latin typeface="微软雅黑" panose="020B0503020204020204" pitchFamily="34" charset="-122"/>
                <a:ea typeface="微软雅黑" panose="020B0503020204020204" pitchFamily="34" charset="-122"/>
              </a:rPr>
              <a:t>基本的残差映射</a:t>
            </a:r>
            <a:r>
              <a:rPr kumimoji="1" lang="en-US" altLang="ko-KR" sz="2200" dirty="0">
                <a:latin typeface="微软雅黑" panose="020B0503020204020204" pitchFamily="34" charset="-122"/>
                <a:ea typeface="微软雅黑" panose="020B0503020204020204" pitchFamily="34" charset="-122"/>
              </a:rPr>
              <a:t>(</a:t>
            </a:r>
            <a:r>
              <a:rPr kumimoji="1" lang="zh-CN" altLang="en-US" sz="2200" dirty="0">
                <a:latin typeface="微软雅黑" panose="020B0503020204020204" pitchFamily="34" charset="-122"/>
                <a:ea typeface="微软雅黑" panose="020B0503020204020204" pitchFamily="34" charset="-122"/>
              </a:rPr>
              <a:t>不同的维度</a:t>
            </a:r>
            <a:r>
              <a:rPr kumimoji="1" lang="en-US" altLang="ko-KR" sz="2200" dirty="0">
                <a:latin typeface="微软雅黑" panose="020B0503020204020204" pitchFamily="34" charset="-122"/>
                <a:ea typeface="微软雅黑" panose="020B0503020204020204" pitchFamily="34" charset="-122"/>
              </a:rPr>
              <a:t>)</a:t>
            </a:r>
            <a:endParaRPr kumimoji="1" lang="ko-KR" altLang="en-US" sz="2200" dirty="0">
              <a:latin typeface="微软雅黑" panose="020B0503020204020204" pitchFamily="34" charset="-122"/>
            </a:endParaRPr>
          </a:p>
        </p:txBody>
      </p:sp>
      <p:sp>
        <p:nvSpPr>
          <p:cNvPr id="12" name="文本框 11"/>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13"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8953857" y="3236934"/>
            <a:ext cx="377890" cy="27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879081" y="3603213"/>
            <a:ext cx="1313180" cy="430887"/>
          </a:xfrm>
          <a:prstGeom prst="rect">
            <a:avLst/>
          </a:prstGeom>
        </p:spPr>
        <p:txBody>
          <a:bodyPr wrap="none">
            <a:spAutoFit/>
          </a:bodyPr>
          <a:lstStyle/>
          <a:p>
            <a:r>
              <a:rPr kumimoji="1" lang="zh-CN" altLang="en-US" sz="2200" dirty="0">
                <a:latin typeface="微软雅黑" panose="020B0503020204020204" pitchFamily="34" charset="-122"/>
                <a:ea typeface="微软雅黑" panose="020B0503020204020204" pitchFamily="34" charset="-122"/>
              </a:rPr>
              <a:t>恒等函数</a:t>
            </a:r>
            <a:endParaRPr lang="zh-CN" altLang="en-US" sz="2200" dirty="0"/>
          </a:p>
        </p:txBody>
      </p:sp>
      <p:cxnSp>
        <p:nvCxnSpPr>
          <p:cNvPr id="20" name="直接箭头连接符 19"/>
          <p:cNvCxnSpPr/>
          <p:nvPr/>
        </p:nvCxnSpPr>
        <p:spPr>
          <a:xfrm flipH="1">
            <a:off x="7140142" y="3324569"/>
            <a:ext cx="399017" cy="209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785652" y="3617318"/>
            <a:ext cx="1313180" cy="430887"/>
          </a:xfrm>
          <a:prstGeom prst="rect">
            <a:avLst/>
          </a:prstGeom>
        </p:spPr>
        <p:txBody>
          <a:bodyPr wrap="none">
            <a:spAutoFit/>
          </a:bodyPr>
          <a:lstStyle/>
          <a:p>
            <a:r>
              <a:rPr kumimoji="1" lang="zh-CN" altLang="en-US" sz="2200" dirty="0">
                <a:latin typeface="微软雅黑" panose="020B0503020204020204" pitchFamily="34" charset="-122"/>
                <a:ea typeface="微软雅黑" panose="020B0503020204020204" pitchFamily="34" charset="-122"/>
              </a:rPr>
              <a:t>残差函数</a:t>
            </a:r>
            <a:endParaRPr lang="zh-CN" altLang="en-US" sz="2200" dirty="0"/>
          </a:p>
        </p:txBody>
      </p:sp>
      <mc:AlternateContent xmlns:mc="http://schemas.openxmlformats.org/markup-compatibility/2006">
        <mc:Choice xmlns:a14="http://schemas.microsoft.com/office/drawing/2010/main" Requires="a14">
          <p:sp>
            <p:nvSpPr>
              <p:cNvPr id="17" name="文本框 16"/>
              <p:cNvSpPr txBox="1"/>
              <p:nvPr/>
            </p:nvSpPr>
            <p:spPr>
              <a:xfrm>
                <a:off x="5891138" y="5116613"/>
                <a:ext cx="5389369" cy="1107996"/>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“但是我们将通过实验说明恒等映射能够经济高效的解决网络中的退化问题，因此</a:t>
                </a:r>
                <a14:m>
                  <m:oMath xmlns:m="http://schemas.openxmlformats.org/officeDocument/2006/math">
                    <m:sSub>
                      <m:sSubPr>
                        <m:ctrlPr>
                          <a:rPr lang="en-US" altLang="zh-CN" sz="220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𝑊</m:t>
                        </m:r>
                      </m:e>
                      <m:sub>
                        <m:r>
                          <a:rPr lang="en-US" altLang="zh-CN" sz="2200" b="0" i="1" smtClean="0">
                            <a:latin typeface="Cambria Math" panose="02040503050406030204" pitchFamily="18" charset="0"/>
                            <a:ea typeface="微软雅黑" panose="020B0503020204020204" pitchFamily="34" charset="-122"/>
                          </a:rPr>
                          <m:t>𝑠</m:t>
                        </m:r>
                      </m:sub>
                    </m:sSub>
                  </m:oMath>
                </a14:m>
                <a:r>
                  <a:rPr lang="zh-CN" altLang="en-US" sz="2200" dirty="0">
                    <a:latin typeface="微软雅黑" panose="020B0503020204020204" pitchFamily="34" charset="-122"/>
                    <a:ea typeface="微软雅黑" panose="020B0503020204020204" pitchFamily="34" charset="-122"/>
                  </a:rPr>
                  <a:t>仅在匹配维度时使用。”</a:t>
                </a:r>
                <a:endParaRPr lang="zh-CN" altLang="en-US" sz="2200" dirty="0">
                  <a:latin typeface="微软雅黑" panose="020B0503020204020204" pitchFamily="34" charset="-122"/>
                  <a:ea typeface="微软雅黑" panose="020B0503020204020204" pitchFamily="34" charset="-122"/>
                </a:endParaRPr>
              </a:p>
            </p:txBody>
          </p:sp>
        </mc:Choice>
        <mc:Fallback>
          <p:sp>
            <p:nvSpPr>
              <p:cNvPr id="17" name="文本框 16"/>
              <p:cNvSpPr txBox="1">
                <a:spLocks noRot="1" noChangeAspect="1" noMove="1" noResize="1" noEditPoints="1" noAdjustHandles="1" noChangeArrowheads="1" noChangeShapeType="1" noTextEdit="1"/>
              </p:cNvSpPr>
              <p:nvPr/>
            </p:nvSpPr>
            <p:spPr>
              <a:xfrm>
                <a:off x="5891138" y="5116613"/>
                <a:ext cx="5389369" cy="1107996"/>
              </a:xfrm>
              <a:prstGeom prst="rect">
                <a:avLst/>
              </a:prstGeom>
              <a:blipFill rotWithShape="1">
                <a:blip r:embed="rId5"/>
                <a:stretch>
                  <a:fillRect l="-5" t="-38" r="7" b="31"/>
                </a:stretch>
              </a:blipFill>
            </p:spPr>
            <p:txBody>
              <a:bodyPr/>
              <a:lstStyle/>
              <a:p>
                <a:r>
                  <a:rPr lang="zh-CN" altLang="en-US">
                    <a:noFill/>
                  </a:rPr>
                  <a:t> </a:t>
                </a:r>
              </a:p>
            </p:txBody>
          </p:sp>
        </mc:Fallback>
      </mc:AlternateContent>
      <p:grpSp>
        <p:nvGrpSpPr>
          <p:cNvPr id="21" name="组合 20"/>
          <p:cNvGrpSpPr/>
          <p:nvPr/>
        </p:nvGrpSpPr>
        <p:grpSpPr>
          <a:xfrm>
            <a:off x="6063256" y="955611"/>
            <a:ext cx="5773455" cy="1530149"/>
            <a:chOff x="6319017" y="771163"/>
            <a:chExt cx="5773455" cy="1530149"/>
          </a:xfrm>
        </p:grpSpPr>
        <p:grpSp>
          <p:nvGrpSpPr>
            <p:cNvPr id="23" name="组合 22"/>
            <p:cNvGrpSpPr/>
            <p:nvPr/>
          </p:nvGrpSpPr>
          <p:grpSpPr>
            <a:xfrm>
              <a:off x="6354868" y="863738"/>
              <a:ext cx="5633964" cy="1348225"/>
              <a:chOff x="6366237" y="-247887"/>
              <a:chExt cx="5859296" cy="1348225"/>
            </a:xfrm>
          </p:grpSpPr>
          <p:sp>
            <p:nvSpPr>
              <p:cNvPr id="25" name="文本框 24"/>
              <p:cNvSpPr txBox="1"/>
              <p:nvPr/>
            </p:nvSpPr>
            <p:spPr>
              <a:xfrm>
                <a:off x="6366237" y="-247887"/>
                <a:ext cx="1107996"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优点：</a:t>
                </a:r>
                <a:endParaRPr lang="en-US" altLang="zh-CN" sz="24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6366237" y="238564"/>
                <a:ext cx="5859296" cy="861774"/>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没有带来额外的参数和计算开销。</a:t>
                </a:r>
                <a:endParaRPr lang="en-US" altLang="zh-CN" sz="2000" dirty="0">
                  <a:latin typeface="微软雅黑" panose="020B0503020204020204" pitchFamily="34" charset="-122"/>
                  <a:ea typeface="微软雅黑" panose="020B0503020204020204" pitchFamily="34" charset="-122"/>
                </a:endParaRPr>
              </a:p>
              <a:p>
                <a:pPr marL="285750" indent="-285750">
                  <a:spcBef>
                    <a:spcPts val="12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便于和具有相同结构的“平常”网络进行对比。</a:t>
                </a:r>
                <a:endParaRPr lang="zh-CN" altLang="en-US" sz="2000" dirty="0">
                  <a:latin typeface="微软雅黑" panose="020B0503020204020204" pitchFamily="34" charset="-122"/>
                  <a:ea typeface="微软雅黑" panose="020B0503020204020204" pitchFamily="34" charset="-122"/>
                </a:endParaRPr>
              </a:p>
            </p:txBody>
          </p:sp>
        </p:grpSp>
        <p:sp>
          <p:nvSpPr>
            <p:cNvPr id="24" name="圆角矩形 23"/>
            <p:cNvSpPr/>
            <p:nvPr/>
          </p:nvSpPr>
          <p:spPr>
            <a:xfrm>
              <a:off x="6319017" y="771163"/>
              <a:ext cx="5773455" cy="1530149"/>
            </a:xfrm>
            <a:prstGeom prst="roundRect">
              <a:avLst/>
            </a:prstGeom>
            <a:ln w="38100">
              <a:solidFill>
                <a:srgbClr val="C00000"/>
              </a:solidFill>
            </a:ln>
          </p:spPr>
          <p:txBody>
            <a:bodyPr rtlCol="0" anchor="ctr">
              <a:spAutoFit/>
            </a:bodyPr>
            <a:lstStyle/>
            <a:p>
              <a:pPr algn="l"/>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60114" y="2842319"/>
            <a:ext cx="5385706" cy="1015663"/>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更深的残差模块，用于更深的网络结构。左图的浅层模块用于构建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ResNet-34</a:t>
            </a:r>
            <a:r>
              <a:rPr lang="zh-CN" altLang="en-US" sz="2000" dirty="0">
                <a:latin typeface="微软雅黑" panose="020B0503020204020204" pitchFamily="34" charset="-122"/>
                <a:ea typeface="微软雅黑" panose="020B0503020204020204" pitchFamily="34" charset="-122"/>
              </a:rPr>
              <a:t>，右图的深层模块用于构建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ResNet-50/101/152</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 name="矩形 3"/>
          <p:cNvSpPr/>
          <p:nvPr/>
        </p:nvSpPr>
        <p:spPr>
          <a:xfrm>
            <a:off x="132725" y="917964"/>
            <a:ext cx="6527388" cy="1732334"/>
          </a:xfrm>
          <a:prstGeom prst="rect">
            <a:avLst/>
          </a:prstGeom>
        </p:spPr>
        <p:txBody>
          <a:bodyPr wrap="square">
            <a:spAutoFit/>
          </a:bodyPr>
          <a:lstStyle/>
          <a:p>
            <a:pPr>
              <a:lnSpc>
                <a:spcPct val="10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 更深的残差结构</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ts val="3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用三层连接代替两层</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 3×3, 1×1 </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卷积</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1257300" lvl="2" indent="-342900">
              <a:lnSpc>
                <a:spcPts val="3500"/>
              </a:lnSpc>
              <a:buFont typeface="Wingdings" panose="05000000000000000000" pitchFamily="2" charset="2"/>
              <a:buChar char="Ø"/>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：降维和升维</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a:p>
            <a:pPr marL="1257300" lvl="2" indent="-342900">
              <a:lnSpc>
                <a:spcPts val="3500"/>
              </a:lnSpc>
              <a:buFont typeface="Wingdings" panose="05000000000000000000" pitchFamily="2" charset="2"/>
              <a:buChar char="Ø"/>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：具有较小输入输出维度的卷积</a:t>
            </a:r>
            <a:endParaRPr lang="en-US" altLang="zh-CN" sz="2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132725" y="2678825"/>
            <a:ext cx="6329680" cy="944939"/>
          </a:xfrm>
          <a:prstGeom prst="rect">
            <a:avLst/>
          </a:prstGeom>
          <a:noFill/>
        </p:spPr>
        <p:txBody>
          <a:bodyPr wrap="square" rtlCol="0">
            <a:spAutoFit/>
          </a:bodyPr>
          <a:lstStyle/>
          <a:p>
            <a:pPr marL="342900" indent="-342900" algn="just">
              <a:lnSpc>
                <a:spcPts val="35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利用深度增加带来的优势，同时减小了网络计算开销。结合了</a:t>
            </a:r>
            <a:r>
              <a:rPr lang="en-US" altLang="zh-CN" sz="2200" dirty="0" err="1">
                <a:latin typeface="微软雅黑" panose="020B0503020204020204" pitchFamily="34" charset="-122"/>
                <a:ea typeface="微软雅黑" panose="020B0503020204020204" pitchFamily="34" charset="-122"/>
                <a:cs typeface="Times New Roman" panose="02020603050405020304" pitchFamily="18" charset="0"/>
              </a:rPr>
              <a:t>GoogLeNet</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200" dirty="0" err="1">
                <a:latin typeface="微软雅黑" panose="020B0503020204020204" pitchFamily="34" charset="-122"/>
                <a:ea typeface="微软雅黑" panose="020B0503020204020204" pitchFamily="34" charset="-122"/>
                <a:cs typeface="Times New Roman" panose="02020603050405020304" pitchFamily="18" charset="0"/>
              </a:rPr>
              <a:t>ResNet</a:t>
            </a:r>
            <a:r>
              <a:rPr lang="zh-CN" altLang="en-US" sz="2200" dirty="0">
                <a:latin typeface="微软雅黑" panose="020B0503020204020204" pitchFamily="34" charset="-122"/>
                <a:ea typeface="微软雅黑" panose="020B0503020204020204" pitchFamily="34" charset="-122"/>
              </a:rPr>
              <a:t>的优点。</a:t>
            </a:r>
            <a:endParaRPr lang="zh-CN" altLang="en-US" sz="2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015799" y="6427113"/>
            <a:ext cx="5288627"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rPr>
              <a:t>18</a:t>
            </a:r>
            <a:r>
              <a:rPr lang="zh-CN" altLang="en-US" sz="2200" dirty="0">
                <a:latin typeface="微软雅黑" panose="020B0503020204020204" pitchFamily="34" charset="-122"/>
                <a:ea typeface="微软雅黑" panose="020B0503020204020204" pitchFamily="34" charset="-122"/>
              </a:rPr>
              <a:t>层和</a:t>
            </a:r>
            <a:r>
              <a:rPr lang="en-US" altLang="zh-CN" sz="2200" dirty="0">
                <a:latin typeface="微软雅黑" panose="020B0503020204020204" pitchFamily="34" charset="-122"/>
                <a:ea typeface="微软雅黑" panose="020B0503020204020204" pitchFamily="34" charset="-122"/>
              </a:rPr>
              <a:t>34</a:t>
            </a:r>
            <a:r>
              <a:rPr lang="zh-CN" altLang="en-US" sz="2200" dirty="0">
                <a:latin typeface="微软雅黑" panose="020B0503020204020204" pitchFamily="34" charset="-122"/>
                <a:ea typeface="微软雅黑" panose="020B0503020204020204" pitchFamily="34" charset="-122"/>
              </a:rPr>
              <a:t>层网络在</a:t>
            </a:r>
            <a:r>
              <a:rPr lang="en-US" altLang="zh-CN" sz="2200" dirty="0" err="1">
                <a:latin typeface="微软雅黑" panose="020B0503020204020204" pitchFamily="34" charset="-122"/>
                <a:ea typeface="微软雅黑" panose="020B0503020204020204" pitchFamily="34" charset="-122"/>
              </a:rPr>
              <a:t>ImageNet</a:t>
            </a:r>
            <a:r>
              <a:rPr lang="zh-CN" altLang="en-US" sz="2200" dirty="0">
                <a:latin typeface="微软雅黑" panose="020B0503020204020204" pitchFamily="34" charset="-122"/>
                <a:ea typeface="微软雅黑" panose="020B0503020204020204" pitchFamily="34" charset="-122"/>
              </a:rPr>
              <a:t>上训练结果</a:t>
            </a:r>
            <a:endParaRPr lang="zh-CN" altLang="en-US" sz="2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36409" y="4154726"/>
            <a:ext cx="6977452" cy="2303038"/>
          </a:xfrm>
          <a:prstGeom prst="rect">
            <a:avLst/>
          </a:prstGeom>
        </p:spPr>
      </p:pic>
      <p:pic>
        <p:nvPicPr>
          <p:cNvPr id="5" name="图片 4"/>
          <p:cNvPicPr>
            <a:picLocks noChangeAspect="1"/>
          </p:cNvPicPr>
          <p:nvPr/>
        </p:nvPicPr>
        <p:blipFill>
          <a:blip r:embed="rId2"/>
          <a:stretch>
            <a:fillRect/>
          </a:stretch>
        </p:blipFill>
        <p:spPr>
          <a:xfrm>
            <a:off x="6845185" y="884019"/>
            <a:ext cx="5090141" cy="1958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7" y="3328177"/>
            <a:ext cx="10050555" cy="2336537"/>
          </a:xfrm>
          <a:prstGeom prst="rect">
            <a:avLst/>
          </a:prstGeom>
        </p:spPr>
        <p:txBody>
          <a:bodyPr wrap="square">
            <a:spAutoFit/>
          </a:bodyPr>
          <a:lstStyle/>
          <a:p>
            <a:pPr algn="just">
              <a:lnSpc>
                <a:spcPts val="3500"/>
              </a:lnSpc>
            </a:pPr>
            <a:r>
              <a:rPr lang="zh-CN" altLang="en-US" sz="2200" dirty="0">
                <a:latin typeface="微软雅黑" panose="020B0503020204020204" pitchFamily="34" charset="-122"/>
                <a:ea typeface="微软雅黑" panose="020B0503020204020204" pitchFamily="34" charset="-122"/>
              </a:rPr>
              <a:t>在全连接前馈神经网络中，梯度主要通过每一层的误差项𝛿进行反向传播，并进一步计算每层参数的梯度。和全连接前馈网络类似，卷积网络也可以通过</a:t>
            </a:r>
            <a:r>
              <a:rPr lang="zh-CN" altLang="en-US" sz="2200" dirty="0">
                <a:solidFill>
                  <a:srgbClr val="0033CC"/>
                </a:solidFill>
                <a:latin typeface="微软雅黑" panose="020B0503020204020204" pitchFamily="34" charset="-122"/>
                <a:ea typeface="微软雅黑" panose="020B0503020204020204" pitchFamily="34" charset="-122"/>
              </a:rPr>
              <a:t>误差反向传播算法</a:t>
            </a:r>
            <a:r>
              <a:rPr lang="zh-CN" altLang="en-US" sz="2200" dirty="0">
                <a:latin typeface="微软雅黑" panose="020B0503020204020204" pitchFamily="34" charset="-122"/>
                <a:ea typeface="微软雅黑" panose="020B0503020204020204" pitchFamily="34" charset="-122"/>
              </a:rPr>
              <a:t>来进行参数学习，</a:t>
            </a:r>
            <a:r>
              <a:rPr lang="zh-CN" altLang="en-US" sz="2200" dirty="0">
                <a:solidFill>
                  <a:srgbClr val="008000"/>
                </a:solidFill>
                <a:latin typeface="微软雅黑" panose="020B0503020204020204" pitchFamily="34" charset="-122"/>
                <a:ea typeface="微软雅黑" panose="020B0503020204020204" pitchFamily="34" charset="-122"/>
              </a:rPr>
              <a:t>参数为卷积核中权重以及偏置</a:t>
            </a:r>
            <a:r>
              <a:rPr lang="zh-CN" altLang="en-US" sz="2200" dirty="0">
                <a:latin typeface="微软雅黑" panose="020B0503020204020204" pitchFamily="34" charset="-122"/>
                <a:ea typeface="微软雅黑" panose="020B0503020204020204" pitchFamily="34" charset="-122"/>
              </a:rPr>
              <a:t>。在卷积神经网络中，主要有两种不同功能的神经层：卷积层和池化层。而参数为卷积核以及偏置，因此只需要计算卷积层中参数的梯度。</a:t>
            </a:r>
            <a:endParaRPr lang="zh-CN" altLang="en-US" sz="2200" dirty="0">
              <a:latin typeface="微软雅黑" panose="020B0503020204020204" pitchFamily="34" charset="-122"/>
              <a:ea typeface="微软雅黑" panose="020B0503020204020204" pitchFamily="34" charset="-122"/>
            </a:endParaRPr>
          </a:p>
        </p:txBody>
      </p:sp>
      <p:sp>
        <p:nvSpPr>
          <p:cNvPr id="5" name="矩形 4"/>
          <p:cNvSpPr/>
          <p:nvPr/>
        </p:nvSpPr>
        <p:spPr>
          <a:xfrm>
            <a:off x="777847" y="1656556"/>
            <a:ext cx="9929256" cy="944939"/>
          </a:xfrm>
          <a:prstGeom prst="rect">
            <a:avLst/>
          </a:prstGeom>
        </p:spPr>
        <p:txBody>
          <a:bodyPr wrap="square">
            <a:spAutoFit/>
          </a:bodyPr>
          <a:lstStyle/>
          <a:p>
            <a:pPr algn="just">
              <a:lnSpc>
                <a:spcPts val="3500"/>
              </a:lnSpc>
            </a:pPr>
            <a:r>
              <a:rPr lang="zh-CN" altLang="en-US" sz="2200" dirty="0">
                <a:latin typeface="微软雅黑" panose="020B0503020204020204" pitchFamily="34" charset="-122"/>
                <a:ea typeface="微软雅黑" panose="020B0503020204020204" pitchFamily="34" charset="-122"/>
              </a:rPr>
              <a:t>训练输入的样本和分类对象是已定的，训练的深度（隐藏层的层数）和卷积核（神经元）的数量、大小都是训练前根据经验设定的。</a:t>
            </a:r>
            <a:endParaRPr lang="zh-CN" altLang="en-US" sz="2200" dirty="0">
              <a:latin typeface="微软雅黑" panose="020B0503020204020204" pitchFamily="34" charset="-122"/>
              <a:ea typeface="微软雅黑" panose="020B0503020204020204" pitchFamily="34" charset="-122"/>
            </a:endParaRPr>
          </a:p>
        </p:txBody>
      </p:sp>
      <p:sp>
        <p:nvSpPr>
          <p:cNvPr id="7" name="矩形 6"/>
          <p:cNvSpPr/>
          <p:nvPr/>
        </p:nvSpPr>
        <p:spPr>
          <a:xfrm>
            <a:off x="777846" y="2664668"/>
            <a:ext cx="7727232" cy="496098"/>
          </a:xfrm>
          <a:prstGeom prst="rect">
            <a:avLst/>
          </a:prstGeom>
        </p:spPr>
        <p:txBody>
          <a:bodyPr wrap="square">
            <a:spAutoFit/>
          </a:bodyPr>
          <a:lstStyle/>
          <a:p>
            <a:pPr>
              <a:lnSpc>
                <a:spcPts val="3500"/>
              </a:lnSpc>
            </a:pPr>
            <a:r>
              <a:rPr lang="zh-CN" altLang="en-US" sz="2200" b="1" dirty="0">
                <a:solidFill>
                  <a:srgbClr val="C00000"/>
                </a:solidFill>
                <a:latin typeface="微软雅黑" panose="020B0503020204020204" pitchFamily="34" charset="-122"/>
                <a:ea typeface="微软雅黑" panose="020B0503020204020204" pitchFamily="34" charset="-122"/>
              </a:rPr>
              <a:t>如果训练参数设置不合理会导致过拟合或者欠拟合！！</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3054089" y="118538"/>
            <a:ext cx="1794081" cy="523220"/>
          </a:xfrm>
          <a:prstGeom prst="rect">
            <a:avLst/>
          </a:prstGeom>
        </p:spPr>
        <p:txBody>
          <a:bodyPr wrap="none">
            <a:spAutoFit/>
          </a:bodyPr>
          <a:lstStyle/>
          <a:p>
            <a:r>
              <a:rPr lang="zh-CN" altLang="en-US" sz="2800" dirty="0">
                <a:solidFill>
                  <a:srgbClr val="0033CC"/>
                </a:solidFill>
                <a:latin typeface="微软雅黑" panose="020B0503020204020204" pitchFamily="34" charset="-122"/>
                <a:ea typeface="微软雅黑" panose="020B0503020204020204" pitchFamily="34" charset="-122"/>
                <a:cs typeface="+mj-cs"/>
              </a:rPr>
              <a:t>训练什么</a:t>
            </a:r>
            <a:r>
              <a:rPr lang="en-US" altLang="zh-CN" sz="2800" dirty="0">
                <a:solidFill>
                  <a:srgbClr val="0033CC"/>
                </a:solidFill>
                <a:latin typeface="微软雅黑" panose="020B0503020204020204" pitchFamily="34" charset="-122"/>
                <a:ea typeface="微软雅黑" panose="020B0503020204020204" pitchFamily="34" charset="-122"/>
                <a:cs typeface="+mj-cs"/>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典型网络简介</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txBox="1"/>
          <p:nvPr/>
        </p:nvSpPr>
        <p:spPr>
          <a:xfrm>
            <a:off x="777846" y="1347065"/>
            <a:ext cx="4240185" cy="872034"/>
          </a:xfrm>
          <a:prstGeom prst="rect">
            <a:avLst/>
          </a:prstGeom>
        </p:spPr>
        <p:txBody>
          <a:bodyPr vert="horz" wrap="square" lIns="0" tIns="762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600"/>
              </a:spcBef>
            </a:pPr>
            <a:r>
              <a:rPr lang="en-US" sz="3000" spc="-5" dirty="0">
                <a:solidFill>
                  <a:srgbClr val="000000"/>
                </a:solidFill>
                <a:latin typeface="微软雅黑" panose="020B0503020204020204" pitchFamily="34" charset="-122"/>
                <a:ea typeface="微软雅黑" panose="020B0503020204020204" pitchFamily="34" charset="-122"/>
              </a:rPr>
              <a:t>Case </a:t>
            </a:r>
            <a:r>
              <a:rPr lang="en-US" sz="3000" spc="-10" dirty="0">
                <a:solidFill>
                  <a:srgbClr val="000000"/>
                </a:solidFill>
                <a:latin typeface="微软雅黑" panose="020B0503020204020204" pitchFamily="34" charset="-122"/>
                <a:ea typeface="微软雅黑" panose="020B0503020204020204" pitchFamily="34" charset="-122"/>
              </a:rPr>
              <a:t>Study:</a:t>
            </a:r>
            <a:r>
              <a:rPr lang="en-US" sz="3000" spc="-90" dirty="0">
                <a:solidFill>
                  <a:srgbClr val="000000"/>
                </a:solidFill>
                <a:latin typeface="微软雅黑" panose="020B0503020204020204" pitchFamily="34" charset="-122"/>
                <a:ea typeface="微软雅黑" panose="020B0503020204020204" pitchFamily="34" charset="-122"/>
              </a:rPr>
              <a:t> </a:t>
            </a:r>
            <a:r>
              <a:rPr lang="en-US" sz="3000" spc="-5" dirty="0">
                <a:solidFill>
                  <a:srgbClr val="000000"/>
                </a:solidFill>
                <a:latin typeface="微软雅黑" panose="020B0503020204020204" pitchFamily="34" charset="-122"/>
                <a:ea typeface="微软雅黑" panose="020B0503020204020204" pitchFamily="34" charset="-122"/>
              </a:rPr>
              <a:t>ResNet</a:t>
            </a:r>
            <a:endParaRPr lang="en-US" sz="3000" dirty="0">
              <a:latin typeface="微软雅黑" panose="020B0503020204020204" pitchFamily="34" charset="-122"/>
              <a:ea typeface="微软雅黑" panose="020B0503020204020204" pitchFamily="34" charset="-122"/>
            </a:endParaRPr>
          </a:p>
          <a:p>
            <a:pPr marL="131445">
              <a:lnSpc>
                <a:spcPct val="100000"/>
              </a:lnSpc>
              <a:spcBef>
                <a:spcPts val="235"/>
              </a:spcBef>
            </a:pPr>
            <a:r>
              <a:rPr lang="en-US" sz="1800" i="1" spc="-5" dirty="0">
                <a:solidFill>
                  <a:srgbClr val="000000"/>
                </a:solidFill>
                <a:latin typeface="微软雅黑" panose="020B0503020204020204" pitchFamily="34" charset="-122"/>
                <a:ea typeface="微软雅黑" panose="020B0503020204020204" pitchFamily="34" charset="-122"/>
                <a:cs typeface="Arial" panose="020B0604020202020204"/>
              </a:rPr>
              <a:t>[He et al.,</a:t>
            </a:r>
            <a:r>
              <a:rPr lang="en-US" sz="1800" i="1" spc="-15" dirty="0">
                <a:solidFill>
                  <a:srgbClr val="000000"/>
                </a:solidFill>
                <a:latin typeface="微软雅黑" panose="020B0503020204020204" pitchFamily="34" charset="-122"/>
                <a:ea typeface="微软雅黑" panose="020B0503020204020204" pitchFamily="34" charset="-122"/>
                <a:cs typeface="Arial" panose="020B0604020202020204"/>
              </a:rPr>
              <a:t> </a:t>
            </a:r>
            <a:r>
              <a:rPr lang="en-US" sz="1800" i="1" spc="-5" dirty="0">
                <a:solidFill>
                  <a:srgbClr val="000000"/>
                </a:solidFill>
                <a:latin typeface="微软雅黑" panose="020B0503020204020204" pitchFamily="34" charset="-122"/>
                <a:ea typeface="微软雅黑" panose="020B0503020204020204" pitchFamily="34" charset="-122"/>
                <a:cs typeface="Arial" panose="020B0604020202020204"/>
              </a:rPr>
              <a:t>2015]</a:t>
            </a:r>
            <a:endParaRPr lang="en-US" sz="1800" i="1" spc="-5" dirty="0">
              <a:solidFill>
                <a:srgbClr val="000000"/>
              </a:solidFill>
              <a:latin typeface="微软雅黑" panose="020B0503020204020204" pitchFamily="34" charset="-122"/>
              <a:ea typeface="微软雅黑" panose="020B0503020204020204" pitchFamily="34" charset="-122"/>
              <a:cs typeface="Arial" panose="020B0604020202020204"/>
            </a:endParaRPr>
          </a:p>
        </p:txBody>
      </p:sp>
      <p:sp>
        <p:nvSpPr>
          <p:cNvPr id="4" name="object 3"/>
          <p:cNvSpPr txBox="1"/>
          <p:nvPr/>
        </p:nvSpPr>
        <p:spPr>
          <a:xfrm>
            <a:off x="897097" y="2576419"/>
            <a:ext cx="3936160" cy="570413"/>
          </a:xfrm>
          <a:prstGeom prst="rect">
            <a:avLst/>
          </a:prstGeom>
        </p:spPr>
        <p:txBody>
          <a:bodyPr vert="horz" wrap="square" lIns="0" tIns="10795" rIns="0" bIns="0" rtlCol="0">
            <a:spAutoFit/>
          </a:bodyPr>
          <a:lstStyle/>
          <a:p>
            <a:pPr marL="12700" marR="5080" algn="just">
              <a:lnSpc>
                <a:spcPct val="101000"/>
              </a:lnSpc>
              <a:spcBef>
                <a:spcPts val="85"/>
              </a:spcBef>
            </a:pPr>
            <a:r>
              <a:rPr sz="1800" spc="-5" dirty="0">
                <a:solidFill>
                  <a:srgbClr val="FF0000"/>
                </a:solidFill>
                <a:latin typeface="微软雅黑" panose="020B0503020204020204" pitchFamily="34" charset="-122"/>
                <a:ea typeface="微软雅黑" panose="020B0503020204020204" pitchFamily="34" charset="-122"/>
                <a:cs typeface="Arial" panose="020B0604020202020204"/>
              </a:rPr>
              <a:t>Very deep networks using</a:t>
            </a:r>
            <a:r>
              <a:rPr sz="1800" spc="-90" dirty="0">
                <a:solidFill>
                  <a:srgbClr val="FF0000"/>
                </a:solidFill>
                <a:latin typeface="微软雅黑" panose="020B0503020204020204" pitchFamily="34" charset="-122"/>
                <a:ea typeface="微软雅黑" panose="020B0503020204020204" pitchFamily="34" charset="-122"/>
                <a:cs typeface="Arial" panose="020B0604020202020204"/>
              </a:rPr>
              <a:t> </a:t>
            </a:r>
            <a:r>
              <a:rPr sz="1800" dirty="0">
                <a:solidFill>
                  <a:srgbClr val="FF0000"/>
                </a:solidFill>
                <a:latin typeface="微软雅黑" panose="020B0503020204020204" pitchFamily="34" charset="-122"/>
                <a:ea typeface="微软雅黑" panose="020B0503020204020204" pitchFamily="34" charset="-122"/>
                <a:cs typeface="Arial" panose="020B0604020202020204"/>
              </a:rPr>
              <a:t>residual  connections</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5" name="object 4"/>
          <p:cNvSpPr txBox="1"/>
          <p:nvPr/>
        </p:nvSpPr>
        <p:spPr>
          <a:xfrm>
            <a:off x="1049570" y="3237034"/>
            <a:ext cx="3879267" cy="2648610"/>
          </a:xfrm>
          <a:prstGeom prst="rect">
            <a:avLst/>
          </a:prstGeom>
        </p:spPr>
        <p:txBody>
          <a:bodyPr vert="horz" wrap="square" lIns="0" tIns="12700" rIns="0" bIns="0" rtlCol="0">
            <a:spAutoFit/>
          </a:bodyPr>
          <a:lstStyle/>
          <a:p>
            <a:pPr marL="316865" indent="-304165">
              <a:lnSpc>
                <a:spcPts val="3500"/>
              </a:lnSpc>
              <a:spcBef>
                <a:spcPts val="100"/>
              </a:spcBef>
              <a:buChar char="-"/>
              <a:tabLst>
                <a:tab pos="316865" algn="l"/>
                <a:tab pos="317500" algn="l"/>
              </a:tabLst>
            </a:pPr>
            <a:r>
              <a:rPr sz="1800" spc="-5" dirty="0">
                <a:solidFill>
                  <a:srgbClr val="0000FF"/>
                </a:solidFill>
                <a:latin typeface="微软雅黑" panose="020B0503020204020204" pitchFamily="34" charset="-122"/>
                <a:ea typeface="微软雅黑" panose="020B0503020204020204" pitchFamily="34" charset="-122"/>
                <a:cs typeface="Arial" panose="020B0604020202020204"/>
              </a:rPr>
              <a:t>152-layer </a:t>
            </a:r>
            <a:r>
              <a:rPr sz="1800" dirty="0">
                <a:solidFill>
                  <a:srgbClr val="0000FF"/>
                </a:solidFill>
                <a:latin typeface="微软雅黑" panose="020B0503020204020204" pitchFamily="34" charset="-122"/>
                <a:ea typeface="微软雅黑" panose="020B0503020204020204" pitchFamily="34" charset="-122"/>
                <a:cs typeface="Arial" panose="020B0604020202020204"/>
              </a:rPr>
              <a:t>model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for</a:t>
            </a:r>
            <a:r>
              <a:rPr sz="1800" spc="-55"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ImageNet</a:t>
            </a:r>
            <a:endParaRPr sz="1800" dirty="0">
              <a:latin typeface="微软雅黑" panose="020B0503020204020204" pitchFamily="34" charset="-122"/>
              <a:ea typeface="微软雅黑" panose="020B0503020204020204" pitchFamily="34" charset="-122"/>
              <a:cs typeface="Arial" panose="020B0604020202020204"/>
            </a:endParaRPr>
          </a:p>
          <a:p>
            <a:pPr marL="316865" marR="5080" indent="-304165">
              <a:lnSpc>
                <a:spcPts val="3500"/>
              </a:lnSpc>
              <a:buChar char="-"/>
              <a:tabLst>
                <a:tab pos="316865" algn="l"/>
                <a:tab pos="317500" algn="l"/>
              </a:tabLst>
            </a:pPr>
            <a:r>
              <a:rPr sz="1800" spc="-5" dirty="0">
                <a:solidFill>
                  <a:srgbClr val="0000FF"/>
                </a:solidFill>
                <a:latin typeface="微软雅黑" panose="020B0503020204020204" pitchFamily="34" charset="-122"/>
                <a:ea typeface="微软雅黑" panose="020B0503020204020204" pitchFamily="34" charset="-122"/>
                <a:cs typeface="Arial" panose="020B0604020202020204"/>
              </a:rPr>
              <a:t>ILSVRC’15 </a:t>
            </a:r>
            <a:r>
              <a:rPr sz="1800" dirty="0">
                <a:solidFill>
                  <a:srgbClr val="0000FF"/>
                </a:solidFill>
                <a:latin typeface="微软雅黑" panose="020B0503020204020204" pitchFamily="34" charset="-122"/>
                <a:ea typeface="微软雅黑" panose="020B0503020204020204" pitchFamily="34" charset="-122"/>
                <a:cs typeface="Arial" panose="020B0604020202020204"/>
              </a:rPr>
              <a:t>classification</a:t>
            </a:r>
            <a:r>
              <a:rPr sz="1800" spc="-95"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winner  </a:t>
            </a:r>
            <a:r>
              <a:rPr sz="1800" dirty="0">
                <a:solidFill>
                  <a:srgbClr val="0000FF"/>
                </a:solidFill>
                <a:latin typeface="微软雅黑" panose="020B0503020204020204" pitchFamily="34" charset="-122"/>
                <a:ea typeface="微软雅黑" panose="020B0503020204020204" pitchFamily="34" charset="-122"/>
                <a:cs typeface="Arial" panose="020B0604020202020204"/>
              </a:rPr>
              <a:t>(3.57%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top </a:t>
            </a:r>
            <a:r>
              <a:rPr sz="1800" dirty="0">
                <a:solidFill>
                  <a:srgbClr val="0000FF"/>
                </a:solidFill>
                <a:latin typeface="微软雅黑" panose="020B0503020204020204" pitchFamily="34" charset="-122"/>
                <a:ea typeface="微软雅黑" panose="020B0503020204020204" pitchFamily="34" charset="-122"/>
                <a:cs typeface="Arial" panose="020B0604020202020204"/>
              </a:rPr>
              <a:t>5</a:t>
            </a:r>
            <a:r>
              <a:rPr sz="1800" spc="-25"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error)</a:t>
            </a:r>
            <a:endParaRPr sz="1800" dirty="0">
              <a:latin typeface="微软雅黑" panose="020B0503020204020204" pitchFamily="34" charset="-122"/>
              <a:ea typeface="微软雅黑" panose="020B0503020204020204" pitchFamily="34" charset="-122"/>
              <a:cs typeface="Arial" panose="020B0604020202020204"/>
            </a:endParaRPr>
          </a:p>
          <a:p>
            <a:pPr marL="316865" marR="499110" indent="-304165">
              <a:lnSpc>
                <a:spcPts val="3500"/>
              </a:lnSpc>
              <a:buChar char="-"/>
              <a:tabLst>
                <a:tab pos="316865" algn="l"/>
                <a:tab pos="317500" algn="l"/>
              </a:tabLst>
            </a:pPr>
            <a:r>
              <a:rPr sz="1800" spc="-5" dirty="0">
                <a:solidFill>
                  <a:srgbClr val="0000FF"/>
                </a:solidFill>
                <a:latin typeface="微软雅黑" panose="020B0503020204020204" pitchFamily="34" charset="-122"/>
                <a:ea typeface="微软雅黑" panose="020B0503020204020204" pitchFamily="34" charset="-122"/>
                <a:cs typeface="Arial" panose="020B0604020202020204"/>
              </a:rPr>
              <a:t>Swept all </a:t>
            </a:r>
            <a:r>
              <a:rPr sz="1800" dirty="0">
                <a:solidFill>
                  <a:srgbClr val="0000FF"/>
                </a:solidFill>
                <a:latin typeface="微软雅黑" panose="020B0503020204020204" pitchFamily="34" charset="-122"/>
                <a:ea typeface="微软雅黑" panose="020B0503020204020204" pitchFamily="34" charset="-122"/>
                <a:cs typeface="Arial" panose="020B0604020202020204"/>
              </a:rPr>
              <a:t>classification</a:t>
            </a:r>
            <a:r>
              <a:rPr sz="18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and  detection </a:t>
            </a:r>
            <a:r>
              <a:rPr sz="1800" dirty="0">
                <a:solidFill>
                  <a:srgbClr val="0000FF"/>
                </a:solidFill>
                <a:latin typeface="微软雅黑" panose="020B0503020204020204" pitchFamily="34" charset="-122"/>
                <a:ea typeface="微软雅黑" panose="020B0503020204020204" pitchFamily="34" charset="-122"/>
                <a:cs typeface="Arial" panose="020B0604020202020204"/>
              </a:rPr>
              <a:t>competitions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in  ILSVRC’15 and</a:t>
            </a:r>
            <a:r>
              <a:rPr sz="1800" spc="-70"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spc="-5" dirty="0">
                <a:solidFill>
                  <a:srgbClr val="0000FF"/>
                </a:solidFill>
                <a:latin typeface="微软雅黑" panose="020B0503020204020204" pitchFamily="34" charset="-122"/>
                <a:ea typeface="微软雅黑" panose="020B0503020204020204" pitchFamily="34" charset="-122"/>
                <a:cs typeface="Arial" panose="020B0604020202020204"/>
              </a:rPr>
              <a:t>COCO’15!</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7" name="object 5"/>
          <p:cNvSpPr/>
          <p:nvPr/>
        </p:nvSpPr>
        <p:spPr>
          <a:xfrm>
            <a:off x="9780126" y="5448923"/>
            <a:ext cx="40640" cy="42545"/>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9780126" y="5448923"/>
            <a:ext cx="40640" cy="42545"/>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9" name="object 7"/>
          <p:cNvGraphicFramePr>
            <a:graphicFrameLocks noGrp="1"/>
          </p:cNvGraphicFramePr>
          <p:nvPr/>
        </p:nvGraphicFramePr>
        <p:xfrm>
          <a:off x="9355236" y="5174190"/>
          <a:ext cx="870584" cy="712417"/>
        </p:xfrm>
        <a:graphic>
          <a:graphicData uri="http://schemas.openxmlformats.org/drawingml/2006/table">
            <a:tbl>
              <a:tblPr firstRow="1" bandRow="1">
                <a:tableStyleId>{2D5ABB26-0587-4C30-8999-92F81FD0307C}</a:tableStyleId>
              </a:tblPr>
              <a:tblGrid>
                <a:gridCol w="435609"/>
                <a:gridCol w="434975"/>
              </a:tblGrid>
              <a:tr h="0">
                <a:tc gridSpan="2">
                  <a:txBody>
                    <a:bodyPr/>
                    <a:lstStyle/>
                    <a:p>
                      <a:pPr marL="186055">
                        <a:lnSpc>
                          <a:spcPts val="765"/>
                        </a:lnSpc>
                      </a:pPr>
                      <a:r>
                        <a:rPr sz="700" spc="-10" dirty="0">
                          <a:solidFill>
                            <a:srgbClr val="731B47"/>
                          </a:solidFill>
                          <a:latin typeface="Arial" panose="020B0604020202020204"/>
                          <a:cs typeface="Arial" panose="020B0604020202020204"/>
                        </a:rPr>
                        <a:t>3x3 conv,</a:t>
                      </a:r>
                      <a:r>
                        <a:rPr sz="700" spc="-20" dirty="0">
                          <a:solidFill>
                            <a:srgbClr val="731B47"/>
                          </a:solidFill>
                          <a:latin typeface="Arial" panose="020B0604020202020204"/>
                          <a:cs typeface="Arial" panose="020B0604020202020204"/>
                        </a:rPr>
                        <a:t> </a:t>
                      </a:r>
                      <a:r>
                        <a:rPr sz="700" spc="-5" dirty="0">
                          <a:solidFill>
                            <a:srgbClr val="731B47"/>
                          </a:solidFill>
                          <a:latin typeface="Arial" panose="020B0604020202020204"/>
                          <a:cs typeface="Arial" panose="020B0604020202020204"/>
                        </a:rPr>
                        <a:t>64</a:t>
                      </a:r>
                      <a:endParaRPr sz="700">
                        <a:latin typeface="Arial" panose="020B0604020202020204"/>
                        <a:cs typeface="Arial" panose="020B0604020202020204"/>
                      </a:endParaRPr>
                    </a:p>
                  </a:txBody>
                  <a:tcPr marL="0" marR="0" marT="0"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cPr marL="0" marR="0" marT="0" marB="0"/>
                </a:tc>
              </a:tr>
              <a:tr h="0">
                <a:tc gridSpan="2">
                  <a:txBody>
                    <a:bodyPr/>
                    <a:lstStyle/>
                    <a:p>
                      <a:pPr marL="186055">
                        <a:lnSpc>
                          <a:spcPts val="705"/>
                        </a:lnSpc>
                        <a:spcBef>
                          <a:spcPts val="70"/>
                        </a:spcBef>
                      </a:pPr>
                      <a:r>
                        <a:rPr sz="700" spc="-10" dirty="0">
                          <a:solidFill>
                            <a:srgbClr val="731B47"/>
                          </a:solidFill>
                          <a:latin typeface="Arial" panose="020B0604020202020204"/>
                          <a:cs typeface="Arial" panose="020B0604020202020204"/>
                        </a:rPr>
                        <a:t>3x3 conv,</a:t>
                      </a:r>
                      <a:r>
                        <a:rPr sz="700" spc="-20" dirty="0">
                          <a:solidFill>
                            <a:srgbClr val="731B47"/>
                          </a:solidFill>
                          <a:latin typeface="Arial" panose="020B0604020202020204"/>
                          <a:cs typeface="Arial" panose="020B0604020202020204"/>
                        </a:rPr>
                        <a:t> </a:t>
                      </a:r>
                      <a:r>
                        <a:rPr sz="700" spc="-5" dirty="0">
                          <a:solidFill>
                            <a:srgbClr val="731B47"/>
                          </a:solidFill>
                          <a:latin typeface="Arial" panose="020B0604020202020204"/>
                          <a:cs typeface="Arial" panose="020B0604020202020204"/>
                        </a:rPr>
                        <a:t>64</a:t>
                      </a:r>
                      <a:endParaRPr sz="700">
                        <a:latin typeface="Arial" panose="020B0604020202020204"/>
                        <a:cs typeface="Arial" panose="020B0604020202020204"/>
                      </a:endParaRPr>
                    </a:p>
                  </a:txBody>
                  <a:tcPr marL="0" marR="0" marT="8890"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cPr marL="0" marR="0" marT="0" marB="0"/>
                </a:tc>
              </a:tr>
              <a:tr h="126174">
                <a:tc>
                  <a:txBody>
                    <a:bodyPr/>
                    <a:lstStyle/>
                    <a:p>
                      <a:pPr>
                        <a:lnSpc>
                          <a:spcPct val="100000"/>
                        </a:lnSpc>
                      </a:pPr>
                      <a:endParaRPr sz="600">
                        <a:latin typeface="Times New Roman" panose="02020603050405020304"/>
                        <a:cs typeface="Times New Roman" panose="02020603050405020304"/>
                      </a:endParaRPr>
                    </a:p>
                  </a:txBody>
                  <a:tcPr marL="0" marR="0" marT="0" marB="0">
                    <a:lnT w="19050">
                      <a:solidFill>
                        <a:srgbClr val="731B47"/>
                      </a:solidFill>
                      <a:prstDash val="solid"/>
                    </a:lnT>
                    <a:lnB w="19050">
                      <a:solidFill>
                        <a:srgbClr val="4A86E7"/>
                      </a:solidFill>
                      <a:prstDash val="solid"/>
                    </a:lnB>
                  </a:tcPr>
                </a:tc>
                <a:tc>
                  <a:txBody>
                    <a:bodyPr/>
                    <a:lstStyle/>
                    <a:p>
                      <a:pPr>
                        <a:lnSpc>
                          <a:spcPct val="100000"/>
                        </a:lnSpc>
                      </a:pPr>
                      <a:endParaRPr sz="600">
                        <a:latin typeface="Times New Roman" panose="02020603050405020304"/>
                        <a:cs typeface="Times New Roman" panose="02020603050405020304"/>
                      </a:endParaRPr>
                    </a:p>
                  </a:txBody>
                  <a:tcPr marL="0" marR="0" marT="0" marB="0">
                    <a:lnT w="19050">
                      <a:solidFill>
                        <a:srgbClr val="731B47"/>
                      </a:solidFill>
                      <a:prstDash val="solid"/>
                    </a:lnT>
                    <a:lnB w="19050">
                      <a:solidFill>
                        <a:srgbClr val="4A86E7"/>
                      </a:solidFill>
                      <a:prstDash val="solid"/>
                    </a:lnB>
                  </a:tcPr>
                </a:tc>
              </a:tr>
              <a:tr h="0">
                <a:tc gridSpan="2">
                  <a:txBody>
                    <a:bodyPr/>
                    <a:lstStyle/>
                    <a:p>
                      <a:pPr marL="635" algn="ctr">
                        <a:lnSpc>
                          <a:spcPts val="765"/>
                        </a:lnSpc>
                      </a:pPr>
                      <a:r>
                        <a:rPr sz="700" spc="-20" dirty="0">
                          <a:solidFill>
                            <a:srgbClr val="4A86E7"/>
                          </a:solidFill>
                          <a:latin typeface="Arial" panose="020B0604020202020204"/>
                          <a:cs typeface="Arial" panose="020B0604020202020204"/>
                        </a:rPr>
                        <a:t>Pool</a:t>
                      </a:r>
                      <a:endParaRPr sz="700">
                        <a:latin typeface="Arial" panose="020B0604020202020204"/>
                        <a:cs typeface="Arial" panose="020B0604020202020204"/>
                      </a:endParaRPr>
                    </a:p>
                  </a:txBody>
                  <a:tcPr marL="0" marR="0" marT="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tc hMerge="1">
                  <a:tcPr marL="0" marR="0" marT="0" marB="0"/>
                </a:tc>
              </a:tr>
              <a:tr h="135095">
                <a:tc gridSpan="2">
                  <a:txBody>
                    <a:bodyPr/>
                    <a:lstStyle/>
                    <a:p>
                      <a:pPr marL="120015">
                        <a:lnSpc>
                          <a:spcPct val="100000"/>
                        </a:lnSpc>
                        <a:spcBef>
                          <a:spcPts val="90"/>
                        </a:spcBef>
                      </a:pPr>
                      <a:r>
                        <a:rPr sz="700" spc="-10" dirty="0">
                          <a:solidFill>
                            <a:srgbClr val="FF9900"/>
                          </a:solidFill>
                          <a:latin typeface="Arial" panose="020B0604020202020204"/>
                          <a:cs typeface="Arial" panose="020B0604020202020204"/>
                        </a:rPr>
                        <a:t>7x7 conv, </a:t>
                      </a:r>
                      <a:r>
                        <a:rPr sz="700" spc="-5" dirty="0">
                          <a:solidFill>
                            <a:srgbClr val="FF9900"/>
                          </a:solidFill>
                          <a:latin typeface="Arial" panose="020B0604020202020204"/>
                          <a:cs typeface="Arial" panose="020B0604020202020204"/>
                        </a:rPr>
                        <a:t>64 </a:t>
                      </a:r>
                      <a:r>
                        <a:rPr sz="700" spc="35" dirty="0">
                          <a:solidFill>
                            <a:srgbClr val="FF9900"/>
                          </a:solidFill>
                          <a:latin typeface="Arial" panose="020B0604020202020204"/>
                          <a:cs typeface="Arial" panose="020B0604020202020204"/>
                        </a:rPr>
                        <a:t>/</a:t>
                      </a:r>
                      <a:r>
                        <a:rPr sz="700" spc="-30" dirty="0">
                          <a:solidFill>
                            <a:srgbClr val="FF9900"/>
                          </a:solidFill>
                          <a:latin typeface="Arial" panose="020B0604020202020204"/>
                          <a:cs typeface="Arial" panose="020B0604020202020204"/>
                        </a:rPr>
                        <a:t> </a:t>
                      </a:r>
                      <a:r>
                        <a:rPr sz="700" dirty="0">
                          <a:solidFill>
                            <a:srgbClr val="FF9900"/>
                          </a:solidFill>
                          <a:latin typeface="Arial" panose="020B0604020202020204"/>
                          <a:cs typeface="Arial" panose="020B0604020202020204"/>
                        </a:rPr>
                        <a:t>2</a:t>
                      </a:r>
                      <a:endParaRPr sz="700">
                        <a:latin typeface="Arial" panose="020B0604020202020204"/>
                        <a:cs typeface="Arial" panose="020B0604020202020204"/>
                      </a:endParaRPr>
                    </a:p>
                  </a:txBody>
                  <a:tcPr marL="0" marR="0" marT="1143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c hMerge="1">
                  <a:tcPr marL="0" marR="0" marT="0" marB="0"/>
                </a:tc>
              </a:tr>
              <a:tr h="0">
                <a:tc gridSpan="2">
                  <a:txBody>
                    <a:bodyPr/>
                    <a:lstStyle/>
                    <a:p>
                      <a:pPr marL="635" algn="ctr">
                        <a:lnSpc>
                          <a:spcPts val="705"/>
                        </a:lnSpc>
                        <a:spcBef>
                          <a:spcPts val="90"/>
                        </a:spcBef>
                      </a:pPr>
                      <a:r>
                        <a:rPr sz="700" spc="-15" dirty="0">
                          <a:solidFill>
                            <a:srgbClr val="434343"/>
                          </a:solidFill>
                          <a:latin typeface="Arial" panose="020B0604020202020204"/>
                          <a:cs typeface="Arial" panose="020B0604020202020204"/>
                        </a:rPr>
                        <a:t>Input</a:t>
                      </a:r>
                      <a:endParaRPr sz="700" dirty="0">
                        <a:latin typeface="Arial" panose="020B0604020202020204"/>
                        <a:cs typeface="Arial" panose="020B0604020202020204"/>
                      </a:endParaRPr>
                    </a:p>
                  </a:txBody>
                  <a:tcPr marL="0" marR="0" marT="11430"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tc hMerge="1">
                  <a:tcPr marL="0" marR="0" marT="0" marB="0"/>
                </a:tc>
              </a:tr>
            </a:tbl>
          </a:graphicData>
        </a:graphic>
      </p:graphicFrame>
      <p:sp>
        <p:nvSpPr>
          <p:cNvPr id="10" name="object 8"/>
          <p:cNvSpPr/>
          <p:nvPr/>
        </p:nvSpPr>
        <p:spPr>
          <a:xfrm>
            <a:off x="9780116" y="5105692"/>
            <a:ext cx="40640" cy="42545"/>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5" y="10161"/>
                </a:lnTo>
                <a:lnTo>
                  <a:pt x="40499" y="15541"/>
                </a:lnTo>
                <a:lnTo>
                  <a:pt x="40499" y="21149"/>
                </a:lnTo>
                <a:lnTo>
                  <a:pt x="38908" y="29382"/>
                </a:lnTo>
                <a:lnTo>
                  <a:pt x="34568" y="36105"/>
                </a:lnTo>
                <a:lnTo>
                  <a:pt x="28131"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9780116" y="5105692"/>
            <a:ext cx="40640" cy="42545"/>
          </a:xfrm>
          <a:custGeom>
            <a:avLst/>
            <a:gdLst/>
            <a:ahLst/>
            <a:cxnLst/>
            <a:rect l="l" t="t" r="r" b="b"/>
            <a:pathLst>
              <a:path w="40640" h="42545">
                <a:moveTo>
                  <a:pt x="0" y="21149"/>
                </a:moveTo>
                <a:lnTo>
                  <a:pt x="1591" y="12917"/>
                </a:lnTo>
                <a:lnTo>
                  <a:pt x="5930" y="6194"/>
                </a:lnTo>
                <a:lnTo>
                  <a:pt x="12367" y="1662"/>
                </a:lnTo>
                <a:lnTo>
                  <a:pt x="20249" y="0"/>
                </a:lnTo>
                <a:lnTo>
                  <a:pt x="25620" y="0"/>
                </a:lnTo>
                <a:lnTo>
                  <a:pt x="30770" y="2228"/>
                </a:lnTo>
                <a:lnTo>
                  <a:pt x="34568" y="6194"/>
                </a:lnTo>
                <a:lnTo>
                  <a:pt x="38365" y="10161"/>
                </a:lnTo>
                <a:lnTo>
                  <a:pt x="40499" y="15541"/>
                </a:lnTo>
                <a:lnTo>
                  <a:pt x="40499" y="21149"/>
                </a:lnTo>
                <a:lnTo>
                  <a:pt x="38908" y="29382"/>
                </a:lnTo>
                <a:lnTo>
                  <a:pt x="34568" y="36105"/>
                </a:lnTo>
                <a:lnTo>
                  <a:pt x="28131"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9800360" y="5148015"/>
            <a:ext cx="0" cy="36195"/>
          </a:xfrm>
          <a:custGeom>
            <a:avLst/>
            <a:gdLst/>
            <a:ahLst/>
            <a:cxnLst/>
            <a:rect l="l" t="t" r="r" b="b"/>
            <a:pathLst>
              <a:path h="36195">
                <a:moveTo>
                  <a:pt x="0" y="356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9820616" y="5126842"/>
            <a:ext cx="594360" cy="343535"/>
          </a:xfrm>
          <a:custGeom>
            <a:avLst/>
            <a:gdLst/>
            <a:ahLst/>
            <a:cxnLst/>
            <a:rect l="l" t="t" r="r" b="b"/>
            <a:pathLst>
              <a:path w="594359" h="343535">
                <a:moveTo>
                  <a:pt x="0" y="0"/>
                </a:moveTo>
                <a:lnTo>
                  <a:pt x="63512" y="1281"/>
                </a:lnTo>
                <a:lnTo>
                  <a:pt x="126374" y="5002"/>
                </a:lnTo>
                <a:lnTo>
                  <a:pt x="187937" y="10975"/>
                </a:lnTo>
                <a:lnTo>
                  <a:pt x="247550" y="19011"/>
                </a:lnTo>
                <a:lnTo>
                  <a:pt x="304567" y="28923"/>
                </a:lnTo>
                <a:lnTo>
                  <a:pt x="358338" y="40523"/>
                </a:lnTo>
                <a:lnTo>
                  <a:pt x="408214" y="53624"/>
                </a:lnTo>
                <a:lnTo>
                  <a:pt x="453547" y="68039"/>
                </a:lnTo>
                <a:lnTo>
                  <a:pt x="493688" y="83579"/>
                </a:lnTo>
                <a:lnTo>
                  <a:pt x="555799" y="117287"/>
                </a:lnTo>
                <a:lnTo>
                  <a:pt x="589357" y="153245"/>
                </a:lnTo>
                <a:lnTo>
                  <a:pt x="593807" y="171599"/>
                </a:lnTo>
                <a:lnTo>
                  <a:pt x="589389" y="189954"/>
                </a:lnTo>
                <a:lnTo>
                  <a:pt x="555897" y="225912"/>
                </a:lnTo>
                <a:lnTo>
                  <a:pt x="493855" y="259620"/>
                </a:lnTo>
                <a:lnTo>
                  <a:pt x="453752" y="275160"/>
                </a:lnTo>
                <a:lnTo>
                  <a:pt x="408458" y="289574"/>
                </a:lnTo>
                <a:lnTo>
                  <a:pt x="358623" y="302676"/>
                </a:lnTo>
                <a:lnTo>
                  <a:pt x="304896" y="314276"/>
                </a:lnTo>
                <a:lnTo>
                  <a:pt x="247926" y="324188"/>
                </a:lnTo>
                <a:lnTo>
                  <a:pt x="188363" y="332224"/>
                </a:lnTo>
                <a:lnTo>
                  <a:pt x="126855" y="338197"/>
                </a:lnTo>
                <a:lnTo>
                  <a:pt x="64050" y="341918"/>
                </a:lnTo>
                <a:lnTo>
                  <a:pt x="599" y="343199"/>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9363403" y="4843737"/>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9363403" y="4843737"/>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txBox="1"/>
          <p:nvPr/>
        </p:nvSpPr>
        <p:spPr>
          <a:xfrm>
            <a:off x="9372928" y="4821444"/>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731B47"/>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731B47"/>
                </a:solidFill>
                <a:latin typeface="微软雅黑" panose="020B0503020204020204" pitchFamily="34" charset="-122"/>
                <a:ea typeface="微软雅黑" panose="020B0503020204020204" pitchFamily="34" charset="-122"/>
                <a:cs typeface="Arial" panose="020B0604020202020204"/>
              </a:rPr>
              <a:t> </a:t>
            </a:r>
            <a:r>
              <a:rPr sz="700" spc="-5" dirty="0">
                <a:solidFill>
                  <a:srgbClr val="731B47"/>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17" name="object 15"/>
          <p:cNvSpPr/>
          <p:nvPr/>
        </p:nvSpPr>
        <p:spPr>
          <a:xfrm>
            <a:off x="9363403" y="497439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6"/>
          <p:cNvSpPr/>
          <p:nvPr/>
        </p:nvSpPr>
        <p:spPr>
          <a:xfrm>
            <a:off x="9363403" y="497439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txBox="1"/>
          <p:nvPr/>
        </p:nvSpPr>
        <p:spPr>
          <a:xfrm>
            <a:off x="9372928" y="4952099"/>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731B47"/>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731B47"/>
                </a:solidFill>
                <a:latin typeface="微软雅黑" panose="020B0503020204020204" pitchFamily="34" charset="-122"/>
                <a:ea typeface="微软雅黑" panose="020B0503020204020204" pitchFamily="34" charset="-122"/>
                <a:cs typeface="Arial" panose="020B0604020202020204"/>
              </a:rPr>
              <a:t> </a:t>
            </a:r>
            <a:r>
              <a:rPr sz="700" spc="-5" dirty="0">
                <a:solidFill>
                  <a:srgbClr val="731B47"/>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20" name="object 18"/>
          <p:cNvSpPr/>
          <p:nvPr/>
        </p:nvSpPr>
        <p:spPr>
          <a:xfrm>
            <a:off x="9798553" y="4936292"/>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9"/>
          <p:cNvSpPr/>
          <p:nvPr/>
        </p:nvSpPr>
        <p:spPr>
          <a:xfrm>
            <a:off x="9798566" y="5066992"/>
            <a:ext cx="1905" cy="38735"/>
          </a:xfrm>
          <a:custGeom>
            <a:avLst/>
            <a:gdLst/>
            <a:ahLst/>
            <a:cxnLst/>
            <a:rect l="l" t="t" r="r" b="b"/>
            <a:pathLst>
              <a:path w="1904" h="38735">
                <a:moveTo>
                  <a:pt x="1799" y="386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0"/>
          <p:cNvSpPr/>
          <p:nvPr/>
        </p:nvSpPr>
        <p:spPr>
          <a:xfrm>
            <a:off x="9778711" y="4760805"/>
            <a:ext cx="40640" cy="42545"/>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1"/>
                </a:lnTo>
                <a:lnTo>
                  <a:pt x="40499" y="15541"/>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3" name="object 21"/>
          <p:cNvSpPr/>
          <p:nvPr/>
        </p:nvSpPr>
        <p:spPr>
          <a:xfrm>
            <a:off x="9778711" y="4760805"/>
            <a:ext cx="40640" cy="42545"/>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9" y="6194"/>
                </a:lnTo>
                <a:lnTo>
                  <a:pt x="38367" y="10161"/>
                </a:lnTo>
                <a:lnTo>
                  <a:pt x="40499" y="15541"/>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4" name="object 22"/>
          <p:cNvSpPr/>
          <p:nvPr/>
        </p:nvSpPr>
        <p:spPr>
          <a:xfrm>
            <a:off x="9798553" y="4803237"/>
            <a:ext cx="635" cy="40640"/>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5" name="object 23"/>
          <p:cNvSpPr/>
          <p:nvPr/>
        </p:nvSpPr>
        <p:spPr>
          <a:xfrm>
            <a:off x="9798960" y="4760805"/>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4"/>
          <p:cNvSpPr/>
          <p:nvPr/>
        </p:nvSpPr>
        <p:spPr>
          <a:xfrm>
            <a:off x="9819116" y="4781842"/>
            <a:ext cx="612775" cy="345440"/>
          </a:xfrm>
          <a:custGeom>
            <a:avLst/>
            <a:gdLst/>
            <a:ahLst/>
            <a:cxnLst/>
            <a:rect l="l" t="t" r="r" b="b"/>
            <a:pathLst>
              <a:path w="612775" h="345439">
                <a:moveTo>
                  <a:pt x="1499" y="344999"/>
                </a:moveTo>
                <a:lnTo>
                  <a:pt x="66848" y="343711"/>
                </a:lnTo>
                <a:lnTo>
                  <a:pt x="131533" y="339970"/>
                </a:lnTo>
                <a:lnTo>
                  <a:pt x="194885" y="333967"/>
                </a:lnTo>
                <a:lnTo>
                  <a:pt x="256236" y="325889"/>
                </a:lnTo>
                <a:lnTo>
                  <a:pt x="314916" y="315925"/>
                </a:lnTo>
                <a:lnTo>
                  <a:pt x="370255" y="304263"/>
                </a:lnTo>
                <a:lnTo>
                  <a:pt x="421586" y="291093"/>
                </a:lnTo>
                <a:lnTo>
                  <a:pt x="468238" y="276603"/>
                </a:lnTo>
                <a:lnTo>
                  <a:pt x="509543" y="260981"/>
                </a:lnTo>
                <a:lnTo>
                  <a:pt x="544830" y="244416"/>
                </a:lnTo>
                <a:lnTo>
                  <a:pt x="594680" y="209212"/>
                </a:lnTo>
                <a:lnTo>
                  <a:pt x="612432" y="172499"/>
                </a:lnTo>
                <a:lnTo>
                  <a:pt x="607822" y="154049"/>
                </a:lnTo>
                <a:lnTo>
                  <a:pt x="573188" y="117902"/>
                </a:lnTo>
                <a:lnTo>
                  <a:pt x="509124" y="84018"/>
                </a:lnTo>
                <a:lnTo>
                  <a:pt x="467726" y="68396"/>
                </a:lnTo>
                <a:lnTo>
                  <a:pt x="420976" y="53906"/>
                </a:lnTo>
                <a:lnTo>
                  <a:pt x="369542" y="40736"/>
                </a:lnTo>
                <a:lnTo>
                  <a:pt x="314093" y="29074"/>
                </a:lnTo>
                <a:lnTo>
                  <a:pt x="255296" y="19110"/>
                </a:lnTo>
                <a:lnTo>
                  <a:pt x="193819" y="11032"/>
                </a:lnTo>
                <a:lnTo>
                  <a:pt x="130332" y="5029"/>
                </a:lnTo>
                <a:lnTo>
                  <a:pt x="65503" y="1288"/>
                </a:ln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25"/>
          <p:cNvSpPr/>
          <p:nvPr/>
        </p:nvSpPr>
        <p:spPr>
          <a:xfrm>
            <a:off x="9363403" y="4498787"/>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6"/>
          <p:cNvSpPr/>
          <p:nvPr/>
        </p:nvSpPr>
        <p:spPr>
          <a:xfrm>
            <a:off x="9363403" y="4498787"/>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9" name="object 27"/>
          <p:cNvSpPr txBox="1"/>
          <p:nvPr/>
        </p:nvSpPr>
        <p:spPr>
          <a:xfrm>
            <a:off x="9372928" y="4476493"/>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731B47"/>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731B47"/>
                </a:solidFill>
                <a:latin typeface="微软雅黑" panose="020B0503020204020204" pitchFamily="34" charset="-122"/>
                <a:ea typeface="微软雅黑" panose="020B0503020204020204" pitchFamily="34" charset="-122"/>
                <a:cs typeface="Arial" panose="020B0604020202020204"/>
              </a:rPr>
              <a:t> </a:t>
            </a:r>
            <a:r>
              <a:rPr sz="700" spc="-5" dirty="0">
                <a:solidFill>
                  <a:srgbClr val="731B47"/>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30" name="object 28"/>
          <p:cNvSpPr/>
          <p:nvPr/>
        </p:nvSpPr>
        <p:spPr>
          <a:xfrm>
            <a:off x="9363403" y="462944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1" name="object 29"/>
          <p:cNvSpPr/>
          <p:nvPr/>
        </p:nvSpPr>
        <p:spPr>
          <a:xfrm>
            <a:off x="9363403" y="462944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30"/>
          <p:cNvSpPr txBox="1"/>
          <p:nvPr/>
        </p:nvSpPr>
        <p:spPr>
          <a:xfrm>
            <a:off x="9372928" y="4607148"/>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731B47"/>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731B47"/>
                </a:solidFill>
                <a:latin typeface="微软雅黑" panose="020B0503020204020204" pitchFamily="34" charset="-122"/>
                <a:ea typeface="微软雅黑" panose="020B0503020204020204" pitchFamily="34" charset="-122"/>
                <a:cs typeface="Arial" panose="020B0604020202020204"/>
              </a:rPr>
              <a:t> </a:t>
            </a:r>
            <a:r>
              <a:rPr sz="700" spc="-5" dirty="0">
                <a:solidFill>
                  <a:srgbClr val="731B47"/>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33" name="object 31"/>
          <p:cNvSpPr/>
          <p:nvPr/>
        </p:nvSpPr>
        <p:spPr>
          <a:xfrm>
            <a:off x="9798553" y="4591342"/>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32"/>
          <p:cNvSpPr/>
          <p:nvPr/>
        </p:nvSpPr>
        <p:spPr>
          <a:xfrm>
            <a:off x="9798660" y="4722105"/>
            <a:ext cx="635" cy="38735"/>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5" name="object 33"/>
          <p:cNvSpPr/>
          <p:nvPr/>
        </p:nvSpPr>
        <p:spPr>
          <a:xfrm>
            <a:off x="9778711" y="4420635"/>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0"/>
                </a:lnTo>
                <a:lnTo>
                  <a:pt x="40499" y="15540"/>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object 34"/>
          <p:cNvSpPr/>
          <p:nvPr/>
        </p:nvSpPr>
        <p:spPr>
          <a:xfrm>
            <a:off x="9778711" y="4420635"/>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1" y="2228"/>
                </a:lnTo>
                <a:lnTo>
                  <a:pt x="34569" y="6194"/>
                </a:lnTo>
                <a:lnTo>
                  <a:pt x="38367" y="10160"/>
                </a:lnTo>
                <a:lnTo>
                  <a:pt x="40499" y="15540"/>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35"/>
          <p:cNvSpPr/>
          <p:nvPr/>
        </p:nvSpPr>
        <p:spPr>
          <a:xfrm>
            <a:off x="9798553" y="4462787"/>
            <a:ext cx="635" cy="36195"/>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8" name="object 36"/>
          <p:cNvSpPr/>
          <p:nvPr/>
        </p:nvSpPr>
        <p:spPr>
          <a:xfrm>
            <a:off x="9819210" y="4441755"/>
            <a:ext cx="595630" cy="340360"/>
          </a:xfrm>
          <a:custGeom>
            <a:avLst/>
            <a:gdLst/>
            <a:ahLst/>
            <a:cxnLst/>
            <a:rect l="l" t="t" r="r" b="b"/>
            <a:pathLst>
              <a:path w="595629" h="340360">
                <a:moveTo>
                  <a:pt x="0" y="340199"/>
                </a:moveTo>
                <a:lnTo>
                  <a:pt x="63663" y="338928"/>
                </a:lnTo>
                <a:lnTo>
                  <a:pt x="126674" y="335240"/>
                </a:lnTo>
                <a:lnTo>
                  <a:pt x="188382" y="329320"/>
                </a:lnTo>
                <a:lnTo>
                  <a:pt x="248137" y="321354"/>
                </a:lnTo>
                <a:lnTo>
                  <a:pt x="305288" y="311529"/>
                </a:lnTo>
                <a:lnTo>
                  <a:pt x="359186" y="300030"/>
                </a:lnTo>
                <a:lnTo>
                  <a:pt x="409181" y="287043"/>
                </a:lnTo>
                <a:lnTo>
                  <a:pt x="454621" y="272755"/>
                </a:lnTo>
                <a:lnTo>
                  <a:pt x="494857" y="257350"/>
                </a:lnTo>
                <a:lnTo>
                  <a:pt x="557115" y="223938"/>
                </a:lnTo>
                <a:lnTo>
                  <a:pt x="590752" y="188294"/>
                </a:lnTo>
                <a:lnTo>
                  <a:pt x="595213" y="170099"/>
                </a:lnTo>
                <a:lnTo>
                  <a:pt x="590784" y="151905"/>
                </a:lnTo>
                <a:lnTo>
                  <a:pt x="557212" y="116261"/>
                </a:lnTo>
                <a:lnTo>
                  <a:pt x="495024" y="82849"/>
                </a:lnTo>
                <a:lnTo>
                  <a:pt x="454825" y="67444"/>
                </a:lnTo>
                <a:lnTo>
                  <a:pt x="409424" y="53156"/>
                </a:lnTo>
                <a:lnTo>
                  <a:pt x="359472" y="40169"/>
                </a:lnTo>
                <a:lnTo>
                  <a:pt x="305617" y="28670"/>
                </a:lnTo>
                <a:lnTo>
                  <a:pt x="248513" y="18844"/>
                </a:lnTo>
                <a:lnTo>
                  <a:pt x="188808" y="10879"/>
                </a:lnTo>
                <a:lnTo>
                  <a:pt x="127154" y="4959"/>
                </a:lnTo>
                <a:lnTo>
                  <a:pt x="64201" y="1270"/>
                </a:lnTo>
                <a:lnTo>
                  <a:pt x="5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9" name="object 37"/>
          <p:cNvSpPr txBox="1"/>
          <p:nvPr/>
        </p:nvSpPr>
        <p:spPr>
          <a:xfrm>
            <a:off x="9373831" y="4132881"/>
            <a:ext cx="851535" cy="120546"/>
          </a:xfrm>
          <a:prstGeom prst="rect">
            <a:avLst/>
          </a:prstGeom>
        </p:spPr>
        <p:txBody>
          <a:bodyPr vert="horz" wrap="square" lIns="0" tIns="12700" rIns="0" bIns="0" rtlCol="0">
            <a:spAutoFit/>
          </a:bodyPr>
          <a:lstStyle/>
          <a:p>
            <a:pPr marL="151130">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a:t>
            </a:r>
            <a:r>
              <a:rPr sz="700" spc="-25" dirty="0">
                <a:solidFill>
                  <a:srgbClr val="8B81D1"/>
                </a:solidFill>
                <a:latin typeface="微软雅黑" panose="020B0503020204020204" pitchFamily="34" charset="-122"/>
                <a:ea typeface="微软雅黑" panose="020B0503020204020204" pitchFamily="34" charset="-122"/>
                <a:cs typeface="Arial" panose="020B0604020202020204"/>
              </a:rPr>
              <a:t>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a:t>
            </a:r>
            <a:endParaRPr sz="700" dirty="0">
              <a:latin typeface="微软雅黑" panose="020B0503020204020204" pitchFamily="34" charset="-122"/>
              <a:ea typeface="微软雅黑" panose="020B0503020204020204" pitchFamily="34" charset="-122"/>
              <a:cs typeface="Arial" panose="020B0604020202020204"/>
            </a:endParaRPr>
          </a:p>
        </p:txBody>
      </p:sp>
      <p:sp>
        <p:nvSpPr>
          <p:cNvPr id="40" name="object 38"/>
          <p:cNvSpPr/>
          <p:nvPr/>
        </p:nvSpPr>
        <p:spPr>
          <a:xfrm>
            <a:off x="9364306" y="428583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1" name="object 39"/>
          <p:cNvSpPr/>
          <p:nvPr/>
        </p:nvSpPr>
        <p:spPr>
          <a:xfrm>
            <a:off x="9364306" y="428583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2" name="object 40"/>
          <p:cNvSpPr txBox="1"/>
          <p:nvPr/>
        </p:nvSpPr>
        <p:spPr>
          <a:xfrm>
            <a:off x="9373831" y="4263537"/>
            <a:ext cx="851535" cy="120546"/>
          </a:xfrm>
          <a:prstGeom prst="rect">
            <a:avLst/>
          </a:prstGeom>
        </p:spPr>
        <p:txBody>
          <a:bodyPr vert="horz" wrap="square" lIns="0" tIns="12700" rIns="0" bIns="0" rtlCol="0">
            <a:spAutoFit/>
          </a:bodyPr>
          <a:lstStyle/>
          <a:p>
            <a:pPr marL="86995">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 </a:t>
            </a:r>
            <a:r>
              <a:rPr sz="700" spc="35" dirty="0">
                <a:solidFill>
                  <a:srgbClr val="8B81D1"/>
                </a:solidFill>
                <a:latin typeface="微软雅黑" panose="020B0503020204020204" pitchFamily="34" charset="-122"/>
                <a:ea typeface="微软雅黑" panose="020B0503020204020204" pitchFamily="34" charset="-122"/>
                <a:cs typeface="Arial" panose="020B0604020202020204"/>
              </a:rPr>
              <a:t>/</a:t>
            </a:r>
            <a:r>
              <a:rPr sz="700" spc="-40" dirty="0">
                <a:solidFill>
                  <a:srgbClr val="8B81D1"/>
                </a:solidFill>
                <a:latin typeface="微软雅黑" panose="020B0503020204020204" pitchFamily="34" charset="-122"/>
                <a:ea typeface="微软雅黑" panose="020B0503020204020204" pitchFamily="34" charset="-122"/>
                <a:cs typeface="Arial" panose="020B0604020202020204"/>
              </a:rPr>
              <a:t> </a:t>
            </a:r>
            <a:r>
              <a:rPr sz="700" dirty="0">
                <a:solidFill>
                  <a:srgbClr val="8B81D1"/>
                </a:solidFill>
                <a:latin typeface="微软雅黑" panose="020B0503020204020204" pitchFamily="34" charset="-122"/>
                <a:ea typeface="微软雅黑" panose="020B0503020204020204" pitchFamily="34" charset="-122"/>
                <a:cs typeface="Arial" panose="020B0604020202020204"/>
              </a:rPr>
              <a:t>2</a:t>
            </a:r>
            <a:endParaRPr sz="700">
              <a:latin typeface="微软雅黑" panose="020B0503020204020204" pitchFamily="34" charset="-122"/>
              <a:ea typeface="微软雅黑" panose="020B0503020204020204" pitchFamily="34" charset="-122"/>
              <a:cs typeface="Arial" panose="020B0604020202020204"/>
            </a:endParaRPr>
          </a:p>
        </p:txBody>
      </p:sp>
      <p:sp>
        <p:nvSpPr>
          <p:cNvPr id="43" name="object 41"/>
          <p:cNvSpPr/>
          <p:nvPr/>
        </p:nvSpPr>
        <p:spPr>
          <a:xfrm>
            <a:off x="9799456" y="4247730"/>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4" name="object 42"/>
          <p:cNvSpPr/>
          <p:nvPr/>
        </p:nvSpPr>
        <p:spPr>
          <a:xfrm>
            <a:off x="9798960" y="4378635"/>
            <a:ext cx="635" cy="42545"/>
          </a:xfrm>
          <a:custGeom>
            <a:avLst/>
            <a:gdLst/>
            <a:ahLst/>
            <a:cxnLst/>
            <a:rect l="l" t="t" r="r" b="b"/>
            <a:pathLst>
              <a:path w="634" h="42544">
                <a:moveTo>
                  <a:pt x="0" y="41999"/>
                </a:moveTo>
                <a:lnTo>
                  <a:pt x="5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5" name="object 43"/>
          <p:cNvSpPr/>
          <p:nvPr/>
        </p:nvSpPr>
        <p:spPr>
          <a:xfrm>
            <a:off x="9779414" y="4077150"/>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6" name="object 44"/>
          <p:cNvSpPr/>
          <p:nvPr/>
        </p:nvSpPr>
        <p:spPr>
          <a:xfrm>
            <a:off x="9779414" y="4077150"/>
            <a:ext cx="40640" cy="42545"/>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7" name="object 45"/>
          <p:cNvSpPr/>
          <p:nvPr/>
        </p:nvSpPr>
        <p:spPr>
          <a:xfrm>
            <a:off x="9799456" y="4119475"/>
            <a:ext cx="635" cy="36195"/>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8" name="object 46"/>
          <p:cNvSpPr/>
          <p:nvPr/>
        </p:nvSpPr>
        <p:spPr>
          <a:xfrm>
            <a:off x="9819313" y="4098300"/>
            <a:ext cx="595630" cy="343535"/>
          </a:xfrm>
          <a:custGeom>
            <a:avLst/>
            <a:gdLst/>
            <a:ahLst/>
            <a:cxnLst/>
            <a:rect l="l" t="t" r="r" b="b"/>
            <a:pathLst>
              <a:path w="595629" h="343535">
                <a:moveTo>
                  <a:pt x="599" y="0"/>
                </a:moveTo>
                <a:lnTo>
                  <a:pt x="64190" y="1283"/>
                </a:lnTo>
                <a:lnTo>
                  <a:pt x="127132" y="5007"/>
                </a:lnTo>
                <a:lnTo>
                  <a:pt x="188775" y="10984"/>
                </a:lnTo>
                <a:lnTo>
                  <a:pt x="248469" y="19027"/>
                </a:lnTo>
                <a:lnTo>
                  <a:pt x="305564" y="28948"/>
                </a:lnTo>
                <a:lnTo>
                  <a:pt x="359409" y="40559"/>
                </a:lnTo>
                <a:lnTo>
                  <a:pt x="409353" y="53671"/>
                </a:lnTo>
                <a:lnTo>
                  <a:pt x="454746" y="68099"/>
                </a:lnTo>
                <a:lnTo>
                  <a:pt x="494938" y="83653"/>
                </a:lnTo>
                <a:lnTo>
                  <a:pt x="557116" y="117389"/>
                </a:lnTo>
                <a:lnTo>
                  <a:pt x="590682" y="153379"/>
                </a:lnTo>
                <a:lnTo>
                  <a:pt x="595109" y="171749"/>
                </a:lnTo>
                <a:lnTo>
                  <a:pt x="590650" y="190120"/>
                </a:lnTo>
                <a:lnTo>
                  <a:pt x="557018" y="226110"/>
                </a:lnTo>
                <a:lnTo>
                  <a:pt x="494771" y="259846"/>
                </a:lnTo>
                <a:lnTo>
                  <a:pt x="454542" y="275400"/>
                </a:lnTo>
                <a:lnTo>
                  <a:pt x="409109" y="289828"/>
                </a:lnTo>
                <a:lnTo>
                  <a:pt x="359124" y="302940"/>
                </a:lnTo>
                <a:lnTo>
                  <a:pt x="305235" y="314551"/>
                </a:lnTo>
                <a:lnTo>
                  <a:pt x="248093" y="324472"/>
                </a:lnTo>
                <a:lnTo>
                  <a:pt x="188349" y="332515"/>
                </a:lnTo>
                <a:lnTo>
                  <a:pt x="126651" y="338492"/>
                </a:lnTo>
                <a:lnTo>
                  <a:pt x="63652" y="342216"/>
                </a:lnTo>
                <a:lnTo>
                  <a:pt x="0" y="343499"/>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9" name="object 47"/>
          <p:cNvSpPr txBox="1"/>
          <p:nvPr/>
        </p:nvSpPr>
        <p:spPr>
          <a:xfrm>
            <a:off x="9372024" y="3792903"/>
            <a:ext cx="851535" cy="120546"/>
          </a:xfrm>
          <a:prstGeom prst="rect">
            <a:avLst/>
          </a:prstGeom>
        </p:spPr>
        <p:txBody>
          <a:bodyPr vert="horz" wrap="square" lIns="0" tIns="12700" rIns="0" bIns="0" rtlCol="0">
            <a:spAutoFit/>
          </a:bodyPr>
          <a:lstStyle/>
          <a:p>
            <a:pPr marL="151130">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a:t>
            </a:r>
            <a:r>
              <a:rPr sz="700" spc="-25" dirty="0">
                <a:solidFill>
                  <a:srgbClr val="8B81D1"/>
                </a:solidFill>
                <a:latin typeface="微软雅黑" panose="020B0503020204020204" pitchFamily="34" charset="-122"/>
                <a:ea typeface="微软雅黑" panose="020B0503020204020204" pitchFamily="34" charset="-122"/>
                <a:cs typeface="Arial" panose="020B0604020202020204"/>
              </a:rPr>
              <a:t>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a:t>
            </a:r>
            <a:endParaRPr sz="700">
              <a:latin typeface="微软雅黑" panose="020B0503020204020204" pitchFamily="34" charset="-122"/>
              <a:ea typeface="微软雅黑" panose="020B0503020204020204" pitchFamily="34" charset="-122"/>
              <a:cs typeface="Arial" panose="020B0604020202020204"/>
            </a:endParaRPr>
          </a:p>
        </p:txBody>
      </p:sp>
      <p:sp>
        <p:nvSpPr>
          <p:cNvPr id="50" name="object 48"/>
          <p:cNvSpPr/>
          <p:nvPr/>
        </p:nvSpPr>
        <p:spPr>
          <a:xfrm>
            <a:off x="9362499" y="394585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1" name="object 49"/>
          <p:cNvSpPr/>
          <p:nvPr/>
        </p:nvSpPr>
        <p:spPr>
          <a:xfrm>
            <a:off x="9362499" y="394585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2" name="object 50"/>
          <p:cNvSpPr txBox="1"/>
          <p:nvPr/>
        </p:nvSpPr>
        <p:spPr>
          <a:xfrm>
            <a:off x="9372024" y="3923559"/>
            <a:ext cx="851535" cy="120546"/>
          </a:xfrm>
          <a:prstGeom prst="rect">
            <a:avLst/>
          </a:prstGeom>
        </p:spPr>
        <p:txBody>
          <a:bodyPr vert="horz" wrap="square" lIns="0" tIns="12700" rIns="0" bIns="0" rtlCol="0">
            <a:spAutoFit/>
          </a:bodyPr>
          <a:lstStyle/>
          <a:p>
            <a:pPr marL="151130">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a:t>
            </a:r>
            <a:r>
              <a:rPr sz="700" spc="-25" dirty="0">
                <a:solidFill>
                  <a:srgbClr val="8B81D1"/>
                </a:solidFill>
                <a:latin typeface="微软雅黑" panose="020B0503020204020204" pitchFamily="34" charset="-122"/>
                <a:ea typeface="微软雅黑" panose="020B0503020204020204" pitchFamily="34" charset="-122"/>
                <a:cs typeface="Arial" panose="020B0604020202020204"/>
              </a:rPr>
              <a:t>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a:t>
            </a:r>
            <a:endParaRPr sz="700">
              <a:latin typeface="微软雅黑" panose="020B0503020204020204" pitchFamily="34" charset="-122"/>
              <a:ea typeface="微软雅黑" panose="020B0503020204020204" pitchFamily="34" charset="-122"/>
              <a:cs typeface="Arial" panose="020B0604020202020204"/>
            </a:endParaRPr>
          </a:p>
        </p:txBody>
      </p:sp>
      <p:sp>
        <p:nvSpPr>
          <p:cNvPr id="53" name="object 51"/>
          <p:cNvSpPr/>
          <p:nvPr/>
        </p:nvSpPr>
        <p:spPr>
          <a:xfrm>
            <a:off x="9797649" y="3907752"/>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4" name="object 52"/>
          <p:cNvSpPr/>
          <p:nvPr/>
        </p:nvSpPr>
        <p:spPr>
          <a:xfrm>
            <a:off x="9797564" y="4038450"/>
            <a:ext cx="2540" cy="38735"/>
          </a:xfrm>
          <a:custGeom>
            <a:avLst/>
            <a:gdLst/>
            <a:ahLst/>
            <a:cxnLst/>
            <a:rect l="l" t="t" r="r" b="b"/>
            <a:pathLst>
              <a:path w="2540" h="38735">
                <a:moveTo>
                  <a:pt x="2099" y="386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5" name="object 53"/>
          <p:cNvSpPr/>
          <p:nvPr/>
        </p:nvSpPr>
        <p:spPr>
          <a:xfrm>
            <a:off x="9778008" y="3732263"/>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6" name="object 54"/>
          <p:cNvSpPr/>
          <p:nvPr/>
        </p:nvSpPr>
        <p:spPr>
          <a:xfrm>
            <a:off x="9778008" y="3732263"/>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7" name="object 55"/>
          <p:cNvSpPr/>
          <p:nvPr/>
        </p:nvSpPr>
        <p:spPr>
          <a:xfrm>
            <a:off x="9797649" y="3774697"/>
            <a:ext cx="635" cy="40640"/>
          </a:xfrm>
          <a:custGeom>
            <a:avLst/>
            <a:gdLst/>
            <a:ahLst/>
            <a:cxnLst/>
            <a:rect l="l" t="t" r="r" b="b"/>
            <a:pathLst>
              <a:path w="634" h="40639">
                <a:moveTo>
                  <a:pt x="0" y="40499"/>
                </a:moveTo>
                <a:lnTo>
                  <a:pt x="5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8" name="object 56"/>
          <p:cNvSpPr/>
          <p:nvPr/>
        </p:nvSpPr>
        <p:spPr>
          <a:xfrm>
            <a:off x="9798258" y="3732263"/>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9" name="object 57"/>
          <p:cNvSpPr/>
          <p:nvPr/>
        </p:nvSpPr>
        <p:spPr>
          <a:xfrm>
            <a:off x="9818414" y="3753300"/>
            <a:ext cx="579120" cy="345440"/>
          </a:xfrm>
          <a:custGeom>
            <a:avLst/>
            <a:gdLst/>
            <a:ahLst/>
            <a:cxnLst/>
            <a:rect l="l" t="t" r="r" b="b"/>
            <a:pathLst>
              <a:path w="579120" h="345439">
                <a:moveTo>
                  <a:pt x="1499" y="344999"/>
                </a:moveTo>
                <a:lnTo>
                  <a:pt x="67992" y="343508"/>
                </a:lnTo>
                <a:lnTo>
                  <a:pt x="133702" y="339189"/>
                </a:lnTo>
                <a:lnTo>
                  <a:pt x="197838" y="332280"/>
                </a:lnTo>
                <a:lnTo>
                  <a:pt x="259612" y="323015"/>
                </a:lnTo>
                <a:lnTo>
                  <a:pt x="318232" y="311630"/>
                </a:lnTo>
                <a:lnTo>
                  <a:pt x="372909" y="298361"/>
                </a:lnTo>
                <a:lnTo>
                  <a:pt x="422853" y="283443"/>
                </a:lnTo>
                <a:lnTo>
                  <a:pt x="467274" y="267111"/>
                </a:lnTo>
                <a:lnTo>
                  <a:pt x="505382" y="249602"/>
                </a:lnTo>
                <a:lnTo>
                  <a:pt x="559499" y="211993"/>
                </a:lnTo>
                <a:lnTo>
                  <a:pt x="578884" y="172499"/>
                </a:lnTo>
                <a:lnTo>
                  <a:pt x="573841" y="152635"/>
                </a:lnTo>
                <a:lnTo>
                  <a:pt x="536122" y="113848"/>
                </a:lnTo>
                <a:lnTo>
                  <a:pt x="466820" y="77888"/>
                </a:lnTo>
                <a:lnTo>
                  <a:pt x="422297" y="61556"/>
                </a:lnTo>
                <a:lnTo>
                  <a:pt x="372245" y="46638"/>
                </a:lnTo>
                <a:lnTo>
                  <a:pt x="317452" y="33369"/>
                </a:lnTo>
                <a:lnTo>
                  <a:pt x="258708" y="21984"/>
                </a:lnTo>
                <a:lnTo>
                  <a:pt x="196802" y="12719"/>
                </a:lnTo>
                <a:lnTo>
                  <a:pt x="132523" y="5810"/>
                </a:lnTo>
                <a:lnTo>
                  <a:pt x="66659" y="1491"/>
                </a:ln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0" name="object 58"/>
          <p:cNvSpPr txBox="1"/>
          <p:nvPr/>
        </p:nvSpPr>
        <p:spPr>
          <a:xfrm>
            <a:off x="9372024" y="3447953"/>
            <a:ext cx="851535" cy="120546"/>
          </a:xfrm>
          <a:prstGeom prst="rect">
            <a:avLst/>
          </a:prstGeom>
        </p:spPr>
        <p:txBody>
          <a:bodyPr vert="horz" wrap="square" lIns="0" tIns="12700" rIns="0" bIns="0" rtlCol="0">
            <a:spAutoFit/>
          </a:bodyPr>
          <a:lstStyle/>
          <a:p>
            <a:pPr marL="151130">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a:t>
            </a:r>
            <a:r>
              <a:rPr sz="700" spc="-25" dirty="0">
                <a:solidFill>
                  <a:srgbClr val="8B81D1"/>
                </a:solidFill>
                <a:latin typeface="微软雅黑" panose="020B0503020204020204" pitchFamily="34" charset="-122"/>
                <a:ea typeface="微软雅黑" panose="020B0503020204020204" pitchFamily="34" charset="-122"/>
                <a:cs typeface="Arial" panose="020B0604020202020204"/>
              </a:rPr>
              <a:t>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a:t>
            </a:r>
            <a:endParaRPr sz="700" dirty="0">
              <a:latin typeface="微软雅黑" panose="020B0503020204020204" pitchFamily="34" charset="-122"/>
              <a:ea typeface="微软雅黑" panose="020B0503020204020204" pitchFamily="34" charset="-122"/>
              <a:cs typeface="Arial" panose="020B0604020202020204"/>
            </a:endParaRPr>
          </a:p>
        </p:txBody>
      </p:sp>
      <p:sp>
        <p:nvSpPr>
          <p:cNvPr id="61" name="object 59"/>
          <p:cNvSpPr/>
          <p:nvPr/>
        </p:nvSpPr>
        <p:spPr>
          <a:xfrm>
            <a:off x="9362499" y="3600901"/>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2" name="object 60"/>
          <p:cNvSpPr/>
          <p:nvPr/>
        </p:nvSpPr>
        <p:spPr>
          <a:xfrm>
            <a:off x="9362499" y="3600902"/>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3" name="object 61"/>
          <p:cNvSpPr txBox="1"/>
          <p:nvPr/>
        </p:nvSpPr>
        <p:spPr>
          <a:xfrm>
            <a:off x="9372024" y="3578608"/>
            <a:ext cx="851535" cy="120546"/>
          </a:xfrm>
          <a:prstGeom prst="rect">
            <a:avLst/>
          </a:prstGeom>
        </p:spPr>
        <p:txBody>
          <a:bodyPr vert="horz" wrap="square" lIns="0" tIns="12700" rIns="0" bIns="0" rtlCol="0">
            <a:spAutoFit/>
          </a:bodyPr>
          <a:lstStyle/>
          <a:p>
            <a:pPr marL="151130">
              <a:lnSpc>
                <a:spcPct val="100000"/>
              </a:lnSpc>
              <a:spcBef>
                <a:spcPts val="100"/>
              </a:spcBef>
            </a:pPr>
            <a:r>
              <a:rPr sz="700" spc="-10" dirty="0">
                <a:solidFill>
                  <a:srgbClr val="8B81D1"/>
                </a:solidFill>
                <a:latin typeface="微软雅黑" panose="020B0503020204020204" pitchFamily="34" charset="-122"/>
                <a:ea typeface="微软雅黑" panose="020B0503020204020204" pitchFamily="34" charset="-122"/>
                <a:cs typeface="Arial" panose="020B0604020202020204"/>
              </a:rPr>
              <a:t>3x3 conv,</a:t>
            </a:r>
            <a:r>
              <a:rPr sz="700" spc="-25" dirty="0">
                <a:solidFill>
                  <a:srgbClr val="8B81D1"/>
                </a:solidFill>
                <a:latin typeface="微软雅黑" panose="020B0503020204020204" pitchFamily="34" charset="-122"/>
                <a:ea typeface="微软雅黑" panose="020B0503020204020204" pitchFamily="34" charset="-122"/>
                <a:cs typeface="Arial" panose="020B0604020202020204"/>
              </a:rPr>
              <a:t> </a:t>
            </a:r>
            <a:r>
              <a:rPr sz="700" spc="-5" dirty="0">
                <a:solidFill>
                  <a:srgbClr val="8B81D1"/>
                </a:solidFill>
                <a:latin typeface="微软雅黑" panose="020B0503020204020204" pitchFamily="34" charset="-122"/>
                <a:ea typeface="微软雅黑" panose="020B0503020204020204" pitchFamily="34" charset="-122"/>
                <a:cs typeface="Arial" panose="020B0604020202020204"/>
              </a:rPr>
              <a:t>128</a:t>
            </a:r>
            <a:endParaRPr sz="700">
              <a:latin typeface="微软雅黑" panose="020B0503020204020204" pitchFamily="34" charset="-122"/>
              <a:ea typeface="微软雅黑" panose="020B0503020204020204" pitchFamily="34" charset="-122"/>
              <a:cs typeface="Arial" panose="020B0604020202020204"/>
            </a:endParaRPr>
          </a:p>
        </p:txBody>
      </p:sp>
      <p:sp>
        <p:nvSpPr>
          <p:cNvPr id="64" name="object 62"/>
          <p:cNvSpPr/>
          <p:nvPr/>
        </p:nvSpPr>
        <p:spPr>
          <a:xfrm>
            <a:off x="9797649" y="3562802"/>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5" name="object 63"/>
          <p:cNvSpPr/>
          <p:nvPr/>
        </p:nvSpPr>
        <p:spPr>
          <a:xfrm>
            <a:off x="9797658" y="3693562"/>
            <a:ext cx="635" cy="38735"/>
          </a:xfrm>
          <a:custGeom>
            <a:avLst/>
            <a:gdLst/>
            <a:ahLst/>
            <a:cxnLst/>
            <a:rect l="l" t="t" r="r" b="b"/>
            <a:pathLst>
              <a:path w="634" h="38735">
                <a:moveTo>
                  <a:pt x="599" y="386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6" name="object 64"/>
          <p:cNvSpPr/>
          <p:nvPr/>
        </p:nvSpPr>
        <p:spPr>
          <a:xfrm>
            <a:off x="9778008" y="3392092"/>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7" name="object 65"/>
          <p:cNvSpPr/>
          <p:nvPr/>
        </p:nvSpPr>
        <p:spPr>
          <a:xfrm>
            <a:off x="9778008" y="3392092"/>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8" name="object 66"/>
          <p:cNvSpPr/>
          <p:nvPr/>
        </p:nvSpPr>
        <p:spPr>
          <a:xfrm>
            <a:off x="9797649" y="3434246"/>
            <a:ext cx="635" cy="36195"/>
          </a:xfrm>
          <a:custGeom>
            <a:avLst/>
            <a:gdLst/>
            <a:ahLst/>
            <a:cxnLst/>
            <a:rect l="l" t="t" r="r" b="b"/>
            <a:pathLst>
              <a:path w="634" h="36194">
                <a:moveTo>
                  <a:pt x="0" y="35999"/>
                </a:moveTo>
                <a:lnTo>
                  <a:pt x="5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9" name="object 67"/>
          <p:cNvSpPr/>
          <p:nvPr/>
        </p:nvSpPr>
        <p:spPr>
          <a:xfrm>
            <a:off x="9818508" y="3413212"/>
            <a:ext cx="570230" cy="340360"/>
          </a:xfrm>
          <a:custGeom>
            <a:avLst/>
            <a:gdLst/>
            <a:ahLst/>
            <a:cxnLst/>
            <a:rect l="l" t="t" r="r" b="b"/>
            <a:pathLst>
              <a:path w="570229" h="340360">
                <a:moveTo>
                  <a:pt x="0" y="340199"/>
                </a:moveTo>
                <a:lnTo>
                  <a:pt x="65663" y="338728"/>
                </a:lnTo>
                <a:lnTo>
                  <a:pt x="130545" y="334470"/>
                </a:lnTo>
                <a:lnTo>
                  <a:pt x="193869" y="327657"/>
                </a:lnTo>
                <a:lnTo>
                  <a:pt x="254856" y="318521"/>
                </a:lnTo>
                <a:lnTo>
                  <a:pt x="312728" y="307294"/>
                </a:lnTo>
                <a:lnTo>
                  <a:pt x="366708" y="294210"/>
                </a:lnTo>
                <a:lnTo>
                  <a:pt x="416017" y="279499"/>
                </a:lnTo>
                <a:lnTo>
                  <a:pt x="459877" y="263395"/>
                </a:lnTo>
                <a:lnTo>
                  <a:pt x="497510" y="246130"/>
                </a:lnTo>
                <a:lnTo>
                  <a:pt x="550984" y="209044"/>
                </a:lnTo>
                <a:lnTo>
                  <a:pt x="570215" y="170099"/>
                </a:lnTo>
                <a:lnTo>
                  <a:pt x="565304" y="150511"/>
                </a:lnTo>
                <a:lnTo>
                  <a:pt x="528244" y="112264"/>
                </a:lnTo>
                <a:lnTo>
                  <a:pt x="460058" y="76804"/>
                </a:lnTo>
                <a:lnTo>
                  <a:pt x="416239" y="60700"/>
                </a:lnTo>
                <a:lnTo>
                  <a:pt x="366973" y="45989"/>
                </a:lnTo>
                <a:lnTo>
                  <a:pt x="313040" y="32905"/>
                </a:lnTo>
                <a:lnTo>
                  <a:pt x="255217" y="21678"/>
                </a:lnTo>
                <a:lnTo>
                  <a:pt x="194283" y="12542"/>
                </a:lnTo>
                <a:lnTo>
                  <a:pt x="131017" y="5729"/>
                </a:lnTo>
                <a:lnTo>
                  <a:pt x="66196" y="1471"/>
                </a:lnTo>
                <a:lnTo>
                  <a:pt x="5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0" name="object 68"/>
          <p:cNvSpPr/>
          <p:nvPr/>
        </p:nvSpPr>
        <p:spPr>
          <a:xfrm>
            <a:off x="9799760" y="3335729"/>
            <a:ext cx="635" cy="60325"/>
          </a:xfrm>
          <a:custGeom>
            <a:avLst/>
            <a:gdLst/>
            <a:ahLst/>
            <a:cxnLst/>
            <a:rect l="l" t="t" r="r" b="b"/>
            <a:pathLst>
              <a:path w="634" h="60325">
                <a:moveTo>
                  <a:pt x="76" y="-4762"/>
                </a:moveTo>
                <a:lnTo>
                  <a:pt x="76" y="64912"/>
                </a:lnTo>
              </a:path>
            </a:pathLst>
          </a:custGeom>
          <a:ln w="9678">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1" name="object 69"/>
          <p:cNvSpPr/>
          <p:nvPr/>
        </p:nvSpPr>
        <p:spPr>
          <a:xfrm>
            <a:off x="9784181" y="3292504"/>
            <a:ext cx="31750" cy="43815"/>
          </a:xfrm>
          <a:custGeom>
            <a:avLst/>
            <a:gdLst/>
            <a:ahLst/>
            <a:cxnLst/>
            <a:rect l="l" t="t" r="r" b="b"/>
            <a:pathLst>
              <a:path w="31750" h="43814">
                <a:moveTo>
                  <a:pt x="31465" y="43265"/>
                </a:moveTo>
                <a:lnTo>
                  <a:pt x="0" y="43184"/>
                </a:lnTo>
                <a:lnTo>
                  <a:pt x="15843" y="0"/>
                </a:lnTo>
                <a:lnTo>
                  <a:pt x="31465" y="43265"/>
                </a:lnTo>
                <a:close/>
              </a:path>
            </a:pathLst>
          </a:custGeom>
          <a:solidFill>
            <a:srgbClr val="66666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2" name="object 70"/>
          <p:cNvSpPr/>
          <p:nvPr/>
        </p:nvSpPr>
        <p:spPr>
          <a:xfrm>
            <a:off x="9784181" y="3292504"/>
            <a:ext cx="31750" cy="43815"/>
          </a:xfrm>
          <a:custGeom>
            <a:avLst/>
            <a:gdLst/>
            <a:ahLst/>
            <a:cxnLst/>
            <a:rect l="l" t="t" r="r" b="b"/>
            <a:pathLst>
              <a:path w="31750" h="43814">
                <a:moveTo>
                  <a:pt x="31465" y="43265"/>
                </a:moveTo>
                <a:lnTo>
                  <a:pt x="15843" y="0"/>
                </a:lnTo>
                <a:lnTo>
                  <a:pt x="0" y="43184"/>
                </a:lnTo>
                <a:lnTo>
                  <a:pt x="31465" y="43265"/>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3" name="object 71"/>
          <p:cNvSpPr txBox="1"/>
          <p:nvPr/>
        </p:nvSpPr>
        <p:spPr>
          <a:xfrm>
            <a:off x="9755151" y="3117428"/>
            <a:ext cx="95885" cy="3302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微软雅黑" panose="020B0503020204020204" pitchFamily="34" charset="-122"/>
                <a:ea typeface="微软雅黑" panose="020B0503020204020204" pitchFamily="34" charset="-122"/>
                <a:cs typeface="Arial" panose="020B0604020202020204"/>
              </a:rPr>
              <a:t>..</a:t>
            </a:r>
            <a:endParaRPr sz="1000">
              <a:latin typeface="微软雅黑" panose="020B0503020204020204" pitchFamily="34" charset="-122"/>
              <a:ea typeface="微软雅黑" panose="020B0503020204020204" pitchFamily="34" charset="-122"/>
              <a:cs typeface="Arial" panose="020B0604020202020204"/>
            </a:endParaRPr>
          </a:p>
          <a:p>
            <a:pPr marL="12700">
              <a:lnSpc>
                <a:spcPct val="100000"/>
              </a:lnSpc>
            </a:pPr>
            <a:r>
              <a:rPr sz="1000" dirty="0">
                <a:latin typeface="微软雅黑" panose="020B0503020204020204" pitchFamily="34" charset="-122"/>
                <a:ea typeface="微软雅黑" panose="020B0503020204020204" pitchFamily="34" charset="-122"/>
                <a:cs typeface="Arial" panose="020B0604020202020204"/>
              </a:rPr>
              <a:t>.</a:t>
            </a:r>
            <a:endParaRPr sz="1000">
              <a:latin typeface="微软雅黑" panose="020B0503020204020204" pitchFamily="34" charset="-122"/>
              <a:ea typeface="微软雅黑" panose="020B0503020204020204" pitchFamily="34" charset="-122"/>
              <a:cs typeface="Arial" panose="020B0604020202020204"/>
            </a:endParaRPr>
          </a:p>
        </p:txBody>
      </p:sp>
      <p:sp>
        <p:nvSpPr>
          <p:cNvPr id="74" name="object 72"/>
          <p:cNvSpPr/>
          <p:nvPr/>
        </p:nvSpPr>
        <p:spPr>
          <a:xfrm>
            <a:off x="9800479" y="3153199"/>
            <a:ext cx="635" cy="73025"/>
          </a:xfrm>
          <a:custGeom>
            <a:avLst/>
            <a:gdLst/>
            <a:ahLst/>
            <a:cxnLst/>
            <a:rect l="l" t="t" r="r" b="b"/>
            <a:pathLst>
              <a:path w="634" h="73025">
                <a:moveTo>
                  <a:pt x="167" y="-4762"/>
                </a:moveTo>
                <a:lnTo>
                  <a:pt x="167" y="77213"/>
                </a:lnTo>
              </a:path>
            </a:pathLst>
          </a:custGeom>
          <a:ln w="9859">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5" name="object 73"/>
          <p:cNvSpPr/>
          <p:nvPr/>
        </p:nvSpPr>
        <p:spPr>
          <a:xfrm>
            <a:off x="9785082" y="3109974"/>
            <a:ext cx="31750" cy="43815"/>
          </a:xfrm>
          <a:custGeom>
            <a:avLst/>
            <a:gdLst/>
            <a:ahLst/>
            <a:cxnLst/>
            <a:rect l="l" t="t" r="r" b="b"/>
            <a:pathLst>
              <a:path w="31750" h="43814">
                <a:moveTo>
                  <a:pt x="31464" y="43297"/>
                </a:moveTo>
                <a:lnTo>
                  <a:pt x="0" y="43152"/>
                </a:lnTo>
                <a:lnTo>
                  <a:pt x="15931" y="0"/>
                </a:lnTo>
                <a:lnTo>
                  <a:pt x="31464" y="43297"/>
                </a:lnTo>
                <a:close/>
              </a:path>
            </a:pathLst>
          </a:custGeom>
          <a:solidFill>
            <a:srgbClr val="66666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6" name="object 74"/>
          <p:cNvSpPr/>
          <p:nvPr/>
        </p:nvSpPr>
        <p:spPr>
          <a:xfrm>
            <a:off x="9785082" y="3109974"/>
            <a:ext cx="31750" cy="43815"/>
          </a:xfrm>
          <a:custGeom>
            <a:avLst/>
            <a:gdLst/>
            <a:ahLst/>
            <a:cxnLst/>
            <a:rect l="l" t="t" r="r" b="b"/>
            <a:pathLst>
              <a:path w="31750" h="43814">
                <a:moveTo>
                  <a:pt x="31464" y="43297"/>
                </a:moveTo>
                <a:lnTo>
                  <a:pt x="15931" y="0"/>
                </a:lnTo>
                <a:lnTo>
                  <a:pt x="0" y="43152"/>
                </a:lnTo>
                <a:lnTo>
                  <a:pt x="31464" y="43297"/>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7" name="object 75"/>
          <p:cNvSpPr txBox="1"/>
          <p:nvPr/>
        </p:nvSpPr>
        <p:spPr>
          <a:xfrm>
            <a:off x="9375638" y="2766254"/>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78" name="object 76"/>
          <p:cNvSpPr/>
          <p:nvPr/>
        </p:nvSpPr>
        <p:spPr>
          <a:xfrm>
            <a:off x="9366113" y="2919203"/>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9" name="object 77"/>
          <p:cNvSpPr/>
          <p:nvPr/>
        </p:nvSpPr>
        <p:spPr>
          <a:xfrm>
            <a:off x="9366113" y="2919203"/>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0" name="object 78"/>
          <p:cNvSpPr txBox="1"/>
          <p:nvPr/>
        </p:nvSpPr>
        <p:spPr>
          <a:xfrm>
            <a:off x="9375638" y="2896910"/>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81" name="object 79"/>
          <p:cNvSpPr/>
          <p:nvPr/>
        </p:nvSpPr>
        <p:spPr>
          <a:xfrm>
            <a:off x="9801263" y="2881103"/>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2" name="object 80"/>
          <p:cNvSpPr/>
          <p:nvPr/>
        </p:nvSpPr>
        <p:spPr>
          <a:xfrm>
            <a:off x="9780829" y="3053750"/>
            <a:ext cx="40640" cy="42545"/>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3" name="object 81"/>
          <p:cNvSpPr/>
          <p:nvPr/>
        </p:nvSpPr>
        <p:spPr>
          <a:xfrm>
            <a:off x="9780829" y="3053750"/>
            <a:ext cx="40640" cy="42545"/>
          </a:xfrm>
          <a:custGeom>
            <a:avLst/>
            <a:gdLst/>
            <a:ahLst/>
            <a:cxnLst/>
            <a:rect l="l" t="t" r="r" b="b"/>
            <a:pathLst>
              <a:path w="40640" h="42544">
                <a:moveTo>
                  <a:pt x="0" y="21149"/>
                </a:moveTo>
                <a:lnTo>
                  <a:pt x="1591" y="12917"/>
                </a:lnTo>
                <a:lnTo>
                  <a:pt x="5930"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4" name="object 82"/>
          <p:cNvSpPr/>
          <p:nvPr/>
        </p:nvSpPr>
        <p:spPr>
          <a:xfrm>
            <a:off x="9801079" y="3012050"/>
            <a:ext cx="635" cy="41910"/>
          </a:xfrm>
          <a:custGeom>
            <a:avLst/>
            <a:gdLst/>
            <a:ahLst/>
            <a:cxnLst/>
            <a:rect l="l" t="t" r="r" b="b"/>
            <a:pathLst>
              <a:path w="634" h="41909">
                <a:moveTo>
                  <a:pt x="149" y="-4762"/>
                </a:moveTo>
                <a:lnTo>
                  <a:pt x="149" y="464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5" name="object 83"/>
          <p:cNvSpPr/>
          <p:nvPr/>
        </p:nvSpPr>
        <p:spPr>
          <a:xfrm>
            <a:off x="9780818" y="2710520"/>
            <a:ext cx="40640" cy="42545"/>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6" name="object 84"/>
          <p:cNvSpPr/>
          <p:nvPr/>
        </p:nvSpPr>
        <p:spPr>
          <a:xfrm>
            <a:off x="9780818" y="2710520"/>
            <a:ext cx="40640" cy="42545"/>
          </a:xfrm>
          <a:custGeom>
            <a:avLst/>
            <a:gdLst/>
            <a:ahLst/>
            <a:cxnLst/>
            <a:rect l="l" t="t" r="r" b="b"/>
            <a:pathLst>
              <a:path w="40640" h="42544">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7" name="object 85"/>
          <p:cNvSpPr/>
          <p:nvPr/>
        </p:nvSpPr>
        <p:spPr>
          <a:xfrm>
            <a:off x="9800963" y="2752848"/>
            <a:ext cx="635" cy="36195"/>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8" name="object 86"/>
          <p:cNvSpPr/>
          <p:nvPr/>
        </p:nvSpPr>
        <p:spPr>
          <a:xfrm>
            <a:off x="9821319" y="2731670"/>
            <a:ext cx="601980" cy="343535"/>
          </a:xfrm>
          <a:custGeom>
            <a:avLst/>
            <a:gdLst/>
            <a:ahLst/>
            <a:cxnLst/>
            <a:rect l="l" t="t" r="r" b="b"/>
            <a:pathLst>
              <a:path w="601979" h="343534">
                <a:moveTo>
                  <a:pt x="0" y="0"/>
                </a:moveTo>
                <a:lnTo>
                  <a:pt x="64355" y="1281"/>
                </a:lnTo>
                <a:lnTo>
                  <a:pt x="128050" y="5002"/>
                </a:lnTo>
                <a:lnTo>
                  <a:pt x="190428" y="10975"/>
                </a:lnTo>
                <a:lnTo>
                  <a:pt x="250833" y="19011"/>
                </a:lnTo>
                <a:lnTo>
                  <a:pt x="308605" y="28923"/>
                </a:lnTo>
                <a:lnTo>
                  <a:pt x="363089" y="40523"/>
                </a:lnTo>
                <a:lnTo>
                  <a:pt x="413626" y="53624"/>
                </a:lnTo>
                <a:lnTo>
                  <a:pt x="459560" y="68039"/>
                </a:lnTo>
                <a:lnTo>
                  <a:pt x="500233" y="83579"/>
                </a:lnTo>
                <a:lnTo>
                  <a:pt x="534988" y="100058"/>
                </a:lnTo>
                <a:lnTo>
                  <a:pt x="584114" y="135078"/>
                </a:lnTo>
                <a:lnTo>
                  <a:pt x="601679" y="171599"/>
                </a:lnTo>
                <a:lnTo>
                  <a:pt x="597203" y="189954"/>
                </a:lnTo>
                <a:lnTo>
                  <a:pt x="563266" y="225912"/>
                </a:lnTo>
                <a:lnTo>
                  <a:pt x="500401" y="259620"/>
                </a:lnTo>
                <a:lnTo>
                  <a:pt x="459765" y="275160"/>
                </a:lnTo>
                <a:lnTo>
                  <a:pt x="413870" y="289574"/>
                </a:lnTo>
                <a:lnTo>
                  <a:pt x="363374" y="302676"/>
                </a:lnTo>
                <a:lnTo>
                  <a:pt x="308934" y="314276"/>
                </a:lnTo>
                <a:lnTo>
                  <a:pt x="251209" y="324188"/>
                </a:lnTo>
                <a:lnTo>
                  <a:pt x="190855" y="332224"/>
                </a:lnTo>
                <a:lnTo>
                  <a:pt x="128530" y="338197"/>
                </a:lnTo>
                <a:lnTo>
                  <a:pt x="64892" y="341918"/>
                </a:lnTo>
                <a:lnTo>
                  <a:pt x="599" y="343199"/>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9" name="object 87"/>
          <p:cNvSpPr/>
          <p:nvPr/>
        </p:nvSpPr>
        <p:spPr>
          <a:xfrm>
            <a:off x="9364306" y="2448570"/>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0" name="object 88"/>
          <p:cNvSpPr/>
          <p:nvPr/>
        </p:nvSpPr>
        <p:spPr>
          <a:xfrm>
            <a:off x="9364306" y="2448570"/>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1" name="object 89"/>
          <p:cNvSpPr txBox="1"/>
          <p:nvPr/>
        </p:nvSpPr>
        <p:spPr>
          <a:xfrm>
            <a:off x="9373831" y="2426276"/>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92" name="object 90"/>
          <p:cNvSpPr/>
          <p:nvPr/>
        </p:nvSpPr>
        <p:spPr>
          <a:xfrm>
            <a:off x="9364306" y="2579225"/>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3" name="object 91"/>
          <p:cNvSpPr/>
          <p:nvPr/>
        </p:nvSpPr>
        <p:spPr>
          <a:xfrm>
            <a:off x="9364306" y="2579225"/>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4" name="object 92"/>
          <p:cNvSpPr txBox="1"/>
          <p:nvPr/>
        </p:nvSpPr>
        <p:spPr>
          <a:xfrm>
            <a:off x="9373831" y="2556932"/>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dirty="0">
              <a:latin typeface="微软雅黑" panose="020B0503020204020204" pitchFamily="34" charset="-122"/>
              <a:ea typeface="微软雅黑" panose="020B0503020204020204" pitchFamily="34" charset="-122"/>
              <a:cs typeface="Arial" panose="020B0604020202020204"/>
            </a:endParaRPr>
          </a:p>
        </p:txBody>
      </p:sp>
      <p:sp>
        <p:nvSpPr>
          <p:cNvPr id="95" name="object 93"/>
          <p:cNvSpPr/>
          <p:nvPr/>
        </p:nvSpPr>
        <p:spPr>
          <a:xfrm>
            <a:off x="9799456" y="2541125"/>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6" name="object 94"/>
          <p:cNvSpPr/>
          <p:nvPr/>
        </p:nvSpPr>
        <p:spPr>
          <a:xfrm>
            <a:off x="9799568" y="2671820"/>
            <a:ext cx="1905" cy="38735"/>
          </a:xfrm>
          <a:custGeom>
            <a:avLst/>
            <a:gdLst/>
            <a:ahLst/>
            <a:cxnLst/>
            <a:rect l="l" t="t" r="r" b="b"/>
            <a:pathLst>
              <a:path w="1904" h="38734">
                <a:moveTo>
                  <a:pt x="1499" y="386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7" name="object 95"/>
          <p:cNvSpPr/>
          <p:nvPr/>
        </p:nvSpPr>
        <p:spPr>
          <a:xfrm>
            <a:off x="9779414" y="2365633"/>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8" name="object 96"/>
          <p:cNvSpPr/>
          <p:nvPr/>
        </p:nvSpPr>
        <p:spPr>
          <a:xfrm>
            <a:off x="9779414" y="2365633"/>
            <a:ext cx="40640" cy="42545"/>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9" name="object 97"/>
          <p:cNvSpPr/>
          <p:nvPr/>
        </p:nvSpPr>
        <p:spPr>
          <a:xfrm>
            <a:off x="9799456" y="2408070"/>
            <a:ext cx="635" cy="40640"/>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0" name="object 98"/>
          <p:cNvSpPr/>
          <p:nvPr/>
        </p:nvSpPr>
        <p:spPr>
          <a:xfrm>
            <a:off x="9799663" y="2365633"/>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1" name="object 99"/>
          <p:cNvSpPr/>
          <p:nvPr/>
        </p:nvSpPr>
        <p:spPr>
          <a:xfrm>
            <a:off x="9819819" y="2386670"/>
            <a:ext cx="612140" cy="345440"/>
          </a:xfrm>
          <a:custGeom>
            <a:avLst/>
            <a:gdLst/>
            <a:ahLst/>
            <a:cxnLst/>
            <a:rect l="l" t="t" r="r" b="b"/>
            <a:pathLst>
              <a:path w="612140" h="345440">
                <a:moveTo>
                  <a:pt x="1499" y="344999"/>
                </a:moveTo>
                <a:lnTo>
                  <a:pt x="66773" y="343711"/>
                </a:lnTo>
                <a:lnTo>
                  <a:pt x="131383" y="339970"/>
                </a:lnTo>
                <a:lnTo>
                  <a:pt x="194663" y="333967"/>
                </a:lnTo>
                <a:lnTo>
                  <a:pt x="255943" y="325889"/>
                </a:lnTo>
                <a:lnTo>
                  <a:pt x="314555" y="315925"/>
                </a:lnTo>
                <a:lnTo>
                  <a:pt x="369831" y="304263"/>
                </a:lnTo>
                <a:lnTo>
                  <a:pt x="421103" y="291093"/>
                </a:lnTo>
                <a:lnTo>
                  <a:pt x="467701" y="276603"/>
                </a:lnTo>
                <a:lnTo>
                  <a:pt x="508959" y="260981"/>
                </a:lnTo>
                <a:lnTo>
                  <a:pt x="544206" y="244416"/>
                </a:lnTo>
                <a:lnTo>
                  <a:pt x="593998" y="209212"/>
                </a:lnTo>
                <a:lnTo>
                  <a:pt x="611729" y="172499"/>
                </a:lnTo>
                <a:lnTo>
                  <a:pt x="607125" y="154049"/>
                </a:lnTo>
                <a:lnTo>
                  <a:pt x="572530" y="117902"/>
                </a:lnTo>
                <a:lnTo>
                  <a:pt x="508540" y="84018"/>
                </a:lnTo>
                <a:lnTo>
                  <a:pt x="467190" y="68396"/>
                </a:lnTo>
                <a:lnTo>
                  <a:pt x="420494" y="53906"/>
                </a:lnTo>
                <a:lnTo>
                  <a:pt x="369119" y="40736"/>
                </a:lnTo>
                <a:lnTo>
                  <a:pt x="313733" y="29074"/>
                </a:lnTo>
                <a:lnTo>
                  <a:pt x="255003" y="19110"/>
                </a:lnTo>
                <a:lnTo>
                  <a:pt x="193597" y="11032"/>
                </a:lnTo>
                <a:lnTo>
                  <a:pt x="130183" y="5029"/>
                </a:lnTo>
                <a:lnTo>
                  <a:pt x="65428" y="1288"/>
                </a:ln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2" name="object 100"/>
          <p:cNvSpPr/>
          <p:nvPr/>
        </p:nvSpPr>
        <p:spPr>
          <a:xfrm>
            <a:off x="9364306" y="2103619"/>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3" name="object 101"/>
          <p:cNvSpPr/>
          <p:nvPr/>
        </p:nvSpPr>
        <p:spPr>
          <a:xfrm>
            <a:off x="9364306" y="2103619"/>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4" name="object 102"/>
          <p:cNvSpPr txBox="1"/>
          <p:nvPr/>
        </p:nvSpPr>
        <p:spPr>
          <a:xfrm>
            <a:off x="9373831" y="2081326"/>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a:latin typeface="微软雅黑" panose="020B0503020204020204" pitchFamily="34" charset="-122"/>
              <a:ea typeface="微软雅黑" panose="020B0503020204020204" pitchFamily="34" charset="-122"/>
              <a:cs typeface="Arial" panose="020B0604020202020204"/>
            </a:endParaRPr>
          </a:p>
        </p:txBody>
      </p:sp>
      <p:sp>
        <p:nvSpPr>
          <p:cNvPr id="105" name="object 103"/>
          <p:cNvSpPr/>
          <p:nvPr/>
        </p:nvSpPr>
        <p:spPr>
          <a:xfrm>
            <a:off x="9364306" y="2234275"/>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6" name="object 104"/>
          <p:cNvSpPr/>
          <p:nvPr/>
        </p:nvSpPr>
        <p:spPr>
          <a:xfrm>
            <a:off x="9364306" y="2234275"/>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7" name="object 105"/>
          <p:cNvSpPr txBox="1"/>
          <p:nvPr/>
        </p:nvSpPr>
        <p:spPr>
          <a:xfrm>
            <a:off x="9373831" y="2211981"/>
            <a:ext cx="851535" cy="120546"/>
          </a:xfrm>
          <a:prstGeom prst="rect">
            <a:avLst/>
          </a:prstGeom>
        </p:spPr>
        <p:txBody>
          <a:bodyPr vert="horz" wrap="square" lIns="0" tIns="12700" rIns="0" bIns="0" rtlCol="0">
            <a:spAutoFit/>
          </a:bodyPr>
          <a:lstStyle/>
          <a:p>
            <a:pPr marL="175895">
              <a:lnSpc>
                <a:spcPct val="100000"/>
              </a:lnSpc>
              <a:spcBef>
                <a:spcPts val="100"/>
              </a:spcBef>
            </a:pPr>
            <a:r>
              <a:rPr sz="700" spc="-10" dirty="0">
                <a:solidFill>
                  <a:srgbClr val="37761C"/>
                </a:solidFill>
                <a:latin typeface="微软雅黑" panose="020B0503020204020204" pitchFamily="34" charset="-122"/>
                <a:ea typeface="微软雅黑" panose="020B0503020204020204" pitchFamily="34" charset="-122"/>
                <a:cs typeface="Arial" panose="020B0604020202020204"/>
              </a:rPr>
              <a:t>3x3 conv,</a:t>
            </a:r>
            <a:r>
              <a:rPr sz="7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700" spc="-5" dirty="0">
                <a:solidFill>
                  <a:srgbClr val="37761C"/>
                </a:solidFill>
                <a:latin typeface="微软雅黑" panose="020B0503020204020204" pitchFamily="34" charset="-122"/>
                <a:ea typeface="微软雅黑" panose="020B0503020204020204" pitchFamily="34" charset="-122"/>
                <a:cs typeface="Arial" panose="020B0604020202020204"/>
              </a:rPr>
              <a:t>64</a:t>
            </a:r>
            <a:endParaRPr sz="700" dirty="0">
              <a:latin typeface="微软雅黑" panose="020B0503020204020204" pitchFamily="34" charset="-122"/>
              <a:ea typeface="微软雅黑" panose="020B0503020204020204" pitchFamily="34" charset="-122"/>
              <a:cs typeface="Arial" panose="020B0604020202020204"/>
            </a:endParaRPr>
          </a:p>
        </p:txBody>
      </p:sp>
      <p:sp>
        <p:nvSpPr>
          <p:cNvPr id="108" name="object 106"/>
          <p:cNvSpPr/>
          <p:nvPr/>
        </p:nvSpPr>
        <p:spPr>
          <a:xfrm>
            <a:off x="9799456" y="2196175"/>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9" name="object 107"/>
          <p:cNvSpPr/>
          <p:nvPr/>
        </p:nvSpPr>
        <p:spPr>
          <a:xfrm>
            <a:off x="9799364" y="2326933"/>
            <a:ext cx="635" cy="38735"/>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0" name="object 108"/>
          <p:cNvSpPr/>
          <p:nvPr/>
        </p:nvSpPr>
        <p:spPr>
          <a:xfrm>
            <a:off x="9819913" y="2034882"/>
            <a:ext cx="620395" cy="352425"/>
          </a:xfrm>
          <a:custGeom>
            <a:avLst/>
            <a:gdLst/>
            <a:ahLst/>
            <a:cxnLst/>
            <a:rect l="l" t="t" r="r" b="b"/>
            <a:pathLst>
              <a:path w="620395" h="352425">
                <a:moveTo>
                  <a:pt x="0" y="351899"/>
                </a:moveTo>
                <a:lnTo>
                  <a:pt x="66335" y="350585"/>
                </a:lnTo>
                <a:lnTo>
                  <a:pt x="131988" y="346770"/>
                </a:lnTo>
                <a:lnTo>
                  <a:pt x="196281" y="340646"/>
                </a:lnTo>
                <a:lnTo>
                  <a:pt x="258538" y="332406"/>
                </a:lnTo>
                <a:lnTo>
                  <a:pt x="318082" y="322243"/>
                </a:lnTo>
                <a:lnTo>
                  <a:pt x="374236" y="310349"/>
                </a:lnTo>
                <a:lnTo>
                  <a:pt x="426323" y="296915"/>
                </a:lnTo>
                <a:lnTo>
                  <a:pt x="473667" y="282135"/>
                </a:lnTo>
                <a:lnTo>
                  <a:pt x="515590" y="266201"/>
                </a:lnTo>
                <a:lnTo>
                  <a:pt x="551416" y="249305"/>
                </a:lnTo>
                <a:lnTo>
                  <a:pt x="602069" y="213397"/>
                </a:lnTo>
                <a:lnTo>
                  <a:pt x="620209" y="175949"/>
                </a:lnTo>
                <a:lnTo>
                  <a:pt x="615622" y="157130"/>
                </a:lnTo>
                <a:lnTo>
                  <a:pt x="580713" y="120260"/>
                </a:lnTo>
                <a:lnTo>
                  <a:pt x="516009" y="85698"/>
                </a:lnTo>
                <a:lnTo>
                  <a:pt x="474179" y="69764"/>
                </a:lnTo>
                <a:lnTo>
                  <a:pt x="426933" y="54984"/>
                </a:lnTo>
                <a:lnTo>
                  <a:pt x="374949" y="41550"/>
                </a:lnTo>
                <a:lnTo>
                  <a:pt x="318905" y="29656"/>
                </a:lnTo>
                <a:lnTo>
                  <a:pt x="259478" y="19493"/>
                </a:lnTo>
                <a:lnTo>
                  <a:pt x="197347" y="11253"/>
                </a:lnTo>
                <a:lnTo>
                  <a:pt x="133188" y="5129"/>
                </a:lnTo>
                <a:lnTo>
                  <a:pt x="67680" y="1314"/>
                </a:lnTo>
                <a:lnTo>
                  <a:pt x="14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1" name="object 109"/>
          <p:cNvSpPr/>
          <p:nvPr/>
        </p:nvSpPr>
        <p:spPr>
          <a:xfrm>
            <a:off x="9780839" y="2013754"/>
            <a:ext cx="40640" cy="42545"/>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2" name="object 110"/>
          <p:cNvSpPr/>
          <p:nvPr/>
        </p:nvSpPr>
        <p:spPr>
          <a:xfrm>
            <a:off x="9780839" y="2013754"/>
            <a:ext cx="40640" cy="42545"/>
          </a:xfrm>
          <a:custGeom>
            <a:avLst/>
            <a:gdLst/>
            <a:ahLst/>
            <a:cxnLst/>
            <a:rect l="l" t="t" r="r" b="b"/>
            <a:pathLst>
              <a:path w="40640" h="42545">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3" name="object 111"/>
          <p:cNvSpPr/>
          <p:nvPr/>
        </p:nvSpPr>
        <p:spPr>
          <a:xfrm>
            <a:off x="9799456" y="2055919"/>
            <a:ext cx="1905" cy="48260"/>
          </a:xfrm>
          <a:custGeom>
            <a:avLst/>
            <a:gdLst/>
            <a:ahLst/>
            <a:cxnLst/>
            <a:rect l="l" t="t" r="r" b="b"/>
            <a:pathLst>
              <a:path w="1904" h="48259">
                <a:moveTo>
                  <a:pt x="0" y="47699"/>
                </a:moveTo>
                <a:lnTo>
                  <a:pt x="149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4" name="object 112"/>
          <p:cNvSpPr/>
          <p:nvPr/>
        </p:nvSpPr>
        <p:spPr>
          <a:xfrm>
            <a:off x="9801239" y="1966385"/>
            <a:ext cx="0" cy="52705"/>
          </a:xfrm>
          <a:custGeom>
            <a:avLst/>
            <a:gdLst/>
            <a:ahLst/>
            <a:cxnLst/>
            <a:rect l="l" t="t" r="r" b="b"/>
            <a:pathLst>
              <a:path h="52704">
                <a:moveTo>
                  <a:pt x="0" y="0"/>
                </a:moveTo>
                <a:lnTo>
                  <a:pt x="0" y="52131"/>
                </a:lnTo>
              </a:path>
            </a:pathLst>
          </a:custGeom>
          <a:ln w="98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115" name="object 113"/>
          <p:cNvGraphicFramePr>
            <a:graphicFrameLocks noGrp="1"/>
          </p:cNvGraphicFramePr>
          <p:nvPr/>
        </p:nvGraphicFramePr>
        <p:xfrm>
          <a:off x="9356615" y="1593886"/>
          <a:ext cx="870585" cy="362971"/>
        </p:xfrm>
        <a:graphic>
          <a:graphicData uri="http://schemas.openxmlformats.org/drawingml/2006/table">
            <a:tbl>
              <a:tblPr firstRow="1" bandRow="1">
                <a:tableStyleId>{2D5ABB26-0587-4C30-8999-92F81FD0307C}</a:tableStyleId>
              </a:tblPr>
              <a:tblGrid>
                <a:gridCol w="870585"/>
              </a:tblGrid>
              <a:tr h="0">
                <a:tc>
                  <a:txBody>
                    <a:bodyPr/>
                    <a:lstStyle/>
                    <a:p>
                      <a:pPr marL="3810" algn="ctr">
                        <a:lnSpc>
                          <a:spcPts val="765"/>
                        </a:lnSpc>
                      </a:pPr>
                      <a:r>
                        <a:rPr sz="700" spc="-15" dirty="0">
                          <a:solidFill>
                            <a:srgbClr val="FF0000"/>
                          </a:solidFill>
                          <a:latin typeface="Arial" panose="020B0604020202020204"/>
                          <a:cs typeface="Arial" panose="020B0604020202020204"/>
                        </a:rPr>
                        <a:t>Softmax</a:t>
                      </a:r>
                      <a:endParaRPr sz="7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135136">
                <a:tc>
                  <a:txBody>
                    <a:bodyPr/>
                    <a:lstStyle/>
                    <a:p>
                      <a:pPr algn="ctr">
                        <a:lnSpc>
                          <a:spcPct val="100000"/>
                        </a:lnSpc>
                        <a:spcBef>
                          <a:spcPts val="90"/>
                        </a:spcBef>
                      </a:pPr>
                      <a:r>
                        <a:rPr sz="700" spc="-35" dirty="0">
                          <a:solidFill>
                            <a:srgbClr val="37761C"/>
                          </a:solidFill>
                          <a:latin typeface="Arial" panose="020B0604020202020204"/>
                          <a:cs typeface="Arial" panose="020B0604020202020204"/>
                        </a:rPr>
                        <a:t>FC</a:t>
                      </a:r>
                      <a:r>
                        <a:rPr sz="700" spc="-15" dirty="0">
                          <a:solidFill>
                            <a:srgbClr val="37761C"/>
                          </a:solidFill>
                          <a:latin typeface="Arial" panose="020B0604020202020204"/>
                          <a:cs typeface="Arial" panose="020B0604020202020204"/>
                        </a:rPr>
                        <a:t> </a:t>
                      </a:r>
                      <a:r>
                        <a:rPr sz="700" spc="-5" dirty="0">
                          <a:solidFill>
                            <a:srgbClr val="37761C"/>
                          </a:solidFill>
                          <a:latin typeface="Arial" panose="020B0604020202020204"/>
                          <a:cs typeface="Arial" panose="020B0604020202020204"/>
                        </a:rPr>
                        <a:t>1000</a:t>
                      </a:r>
                      <a:endParaRPr sz="700">
                        <a:latin typeface="Arial" panose="020B0604020202020204"/>
                        <a:cs typeface="Arial" panose="020B0604020202020204"/>
                      </a:endParaRPr>
                    </a:p>
                  </a:txBody>
                  <a:tcPr marL="0" marR="0" marT="11430" marB="0">
                    <a:lnL w="19050">
                      <a:solidFill>
                        <a:srgbClr val="37761C"/>
                      </a:solidFill>
                      <a:prstDash val="solid"/>
                    </a:lnL>
                    <a:lnR w="19050">
                      <a:solidFill>
                        <a:srgbClr val="37761C"/>
                      </a:solidFill>
                      <a:prstDash val="solid"/>
                    </a:lnR>
                    <a:lnT w="19050">
                      <a:solidFill>
                        <a:srgbClr val="37761C"/>
                      </a:solidFill>
                      <a:prstDash val="solid"/>
                    </a:lnT>
                    <a:lnB w="19050">
                      <a:solidFill>
                        <a:srgbClr val="4A86E7"/>
                      </a:solidFill>
                      <a:prstDash val="solid"/>
                    </a:lnB>
                    <a:solidFill>
                      <a:srgbClr val="D9EAD3"/>
                    </a:solidFill>
                  </a:tcPr>
                </a:tc>
              </a:tr>
              <a:tr h="0">
                <a:tc>
                  <a:txBody>
                    <a:bodyPr/>
                    <a:lstStyle/>
                    <a:p>
                      <a:pPr algn="ctr">
                        <a:lnSpc>
                          <a:spcPts val="705"/>
                        </a:lnSpc>
                        <a:spcBef>
                          <a:spcPts val="90"/>
                        </a:spcBef>
                      </a:pPr>
                      <a:r>
                        <a:rPr sz="700" spc="-20" dirty="0">
                          <a:solidFill>
                            <a:srgbClr val="4A86E7"/>
                          </a:solidFill>
                          <a:latin typeface="Arial" panose="020B0604020202020204"/>
                          <a:cs typeface="Arial" panose="020B0604020202020204"/>
                        </a:rPr>
                        <a:t>Pool</a:t>
                      </a:r>
                      <a:endParaRPr sz="700" dirty="0">
                        <a:latin typeface="Arial" panose="020B0604020202020204"/>
                        <a:cs typeface="Arial" panose="020B0604020202020204"/>
                      </a:endParaRPr>
                    </a:p>
                  </a:txBody>
                  <a:tcPr marL="0" marR="0" marT="1143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tr>
            </a:tbl>
          </a:graphicData>
        </a:graphic>
      </p:graphicFrame>
      <p:sp>
        <p:nvSpPr>
          <p:cNvPr id="116" name="object 114"/>
          <p:cNvSpPr txBox="1"/>
          <p:nvPr/>
        </p:nvSpPr>
        <p:spPr>
          <a:xfrm>
            <a:off x="7004439" y="3648125"/>
            <a:ext cx="46458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endParaRPr sz="1400">
              <a:latin typeface="微软雅黑" panose="020B0503020204020204" pitchFamily="34" charset="-122"/>
              <a:ea typeface="微软雅黑" panose="020B0503020204020204" pitchFamily="34" charset="-122"/>
              <a:cs typeface="Arial" panose="020B0604020202020204"/>
            </a:endParaRPr>
          </a:p>
        </p:txBody>
      </p:sp>
      <p:sp>
        <p:nvSpPr>
          <p:cNvPr id="117" name="object 115"/>
          <p:cNvSpPr/>
          <p:nvPr/>
        </p:nvSpPr>
        <p:spPr>
          <a:xfrm>
            <a:off x="6529634" y="3967598"/>
            <a:ext cx="866140" cy="311150"/>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8" name="object 116"/>
          <p:cNvSpPr txBox="1"/>
          <p:nvPr/>
        </p:nvSpPr>
        <p:spPr>
          <a:xfrm>
            <a:off x="6529634" y="3967598"/>
            <a:ext cx="866140" cy="244297"/>
          </a:xfrm>
          <a:prstGeom prst="rect">
            <a:avLst/>
          </a:prstGeom>
          <a:ln w="19049">
            <a:solidFill>
              <a:srgbClr val="FF9900"/>
            </a:solidFill>
          </a:ln>
        </p:spPr>
        <p:txBody>
          <a:bodyPr vert="horz" wrap="square" lIns="0" tIns="59054" rIns="0" bIns="0" rtlCol="0">
            <a:spAutoFit/>
          </a:bodyPr>
          <a:lstStyle/>
          <a:p>
            <a:pPr marL="274320">
              <a:lnSpc>
                <a:spcPct val="100000"/>
              </a:lnSpc>
              <a:spcBef>
                <a:spcPts val="465"/>
              </a:spcBef>
            </a:pPr>
            <a:r>
              <a:rPr sz="1200" spc="-20" dirty="0">
                <a:solidFill>
                  <a:srgbClr val="FF9900"/>
                </a:solidFill>
                <a:latin typeface="微软雅黑" panose="020B0503020204020204" pitchFamily="34" charset="-122"/>
                <a:ea typeface="微软雅黑" panose="020B0503020204020204" pitchFamily="34" charset="-122"/>
                <a:cs typeface="Arial" panose="020B0604020202020204"/>
              </a:rPr>
              <a:t>conv</a:t>
            </a:r>
            <a:endParaRPr sz="1200">
              <a:latin typeface="微软雅黑" panose="020B0503020204020204" pitchFamily="34" charset="-122"/>
              <a:ea typeface="微软雅黑" panose="020B0503020204020204" pitchFamily="34" charset="-122"/>
              <a:cs typeface="Arial" panose="020B0604020202020204"/>
            </a:endParaRPr>
          </a:p>
        </p:txBody>
      </p:sp>
      <p:sp>
        <p:nvSpPr>
          <p:cNvPr id="119" name="object 117"/>
          <p:cNvSpPr/>
          <p:nvPr/>
        </p:nvSpPr>
        <p:spPr>
          <a:xfrm>
            <a:off x="6529717" y="3266764"/>
            <a:ext cx="866140" cy="311150"/>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0" name="object 118"/>
          <p:cNvSpPr txBox="1"/>
          <p:nvPr/>
        </p:nvSpPr>
        <p:spPr>
          <a:xfrm>
            <a:off x="6529717" y="3266764"/>
            <a:ext cx="866140" cy="244297"/>
          </a:xfrm>
          <a:prstGeom prst="rect">
            <a:avLst/>
          </a:prstGeom>
          <a:ln w="19049">
            <a:solidFill>
              <a:srgbClr val="FF9900"/>
            </a:solidFill>
          </a:ln>
        </p:spPr>
        <p:txBody>
          <a:bodyPr vert="horz" wrap="square" lIns="0" tIns="59054" rIns="0" bIns="0" rtlCol="0">
            <a:spAutoFit/>
          </a:bodyPr>
          <a:lstStyle/>
          <a:p>
            <a:pPr marL="274320">
              <a:lnSpc>
                <a:spcPct val="100000"/>
              </a:lnSpc>
              <a:spcBef>
                <a:spcPts val="465"/>
              </a:spcBef>
            </a:pPr>
            <a:r>
              <a:rPr sz="1200" spc="-20" dirty="0">
                <a:solidFill>
                  <a:srgbClr val="FF9900"/>
                </a:solidFill>
                <a:latin typeface="微软雅黑" panose="020B0503020204020204" pitchFamily="34" charset="-122"/>
                <a:ea typeface="微软雅黑" panose="020B0503020204020204" pitchFamily="34" charset="-122"/>
                <a:cs typeface="Arial" panose="020B0604020202020204"/>
              </a:rPr>
              <a:t>conv</a:t>
            </a:r>
            <a:endParaRPr sz="1200">
              <a:latin typeface="微软雅黑" panose="020B0503020204020204" pitchFamily="34" charset="-122"/>
              <a:ea typeface="微软雅黑" panose="020B0503020204020204" pitchFamily="34" charset="-122"/>
              <a:cs typeface="Arial" panose="020B0604020202020204"/>
            </a:endParaRPr>
          </a:p>
        </p:txBody>
      </p:sp>
      <p:sp>
        <p:nvSpPr>
          <p:cNvPr id="121" name="object 119"/>
          <p:cNvSpPr/>
          <p:nvPr/>
        </p:nvSpPr>
        <p:spPr>
          <a:xfrm>
            <a:off x="6962684" y="3635048"/>
            <a:ext cx="0" cy="332740"/>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2" name="object 120"/>
          <p:cNvSpPr/>
          <p:nvPr/>
        </p:nvSpPr>
        <p:spPr>
          <a:xfrm>
            <a:off x="6946951" y="3591822"/>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3" name="object 121"/>
          <p:cNvSpPr/>
          <p:nvPr/>
        </p:nvSpPr>
        <p:spPr>
          <a:xfrm>
            <a:off x="6946951" y="3591822"/>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4" name="object 122"/>
          <p:cNvSpPr/>
          <p:nvPr/>
        </p:nvSpPr>
        <p:spPr>
          <a:xfrm>
            <a:off x="6962767" y="3041914"/>
            <a:ext cx="0" cy="225425"/>
          </a:xfrm>
          <a:custGeom>
            <a:avLst/>
            <a:gdLst/>
            <a:ahLst/>
            <a:cxnLst/>
            <a:rect l="l" t="t" r="r" b="b"/>
            <a:pathLst>
              <a:path h="225425">
                <a:moveTo>
                  <a:pt x="0" y="224850"/>
                </a:moveTo>
                <a:lnTo>
                  <a:pt x="0" y="0"/>
                </a:lnTo>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5" name="object 123"/>
          <p:cNvSpPr/>
          <p:nvPr/>
        </p:nvSpPr>
        <p:spPr>
          <a:xfrm>
            <a:off x="6947033" y="299868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6" name="object 124"/>
          <p:cNvSpPr/>
          <p:nvPr/>
        </p:nvSpPr>
        <p:spPr>
          <a:xfrm>
            <a:off x="6947033" y="299868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7" name="object 125"/>
          <p:cNvSpPr/>
          <p:nvPr/>
        </p:nvSpPr>
        <p:spPr>
          <a:xfrm>
            <a:off x="6891505" y="4287810"/>
            <a:ext cx="142349" cy="361045"/>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8" name="object 126"/>
          <p:cNvSpPr/>
          <p:nvPr/>
        </p:nvSpPr>
        <p:spPr>
          <a:xfrm>
            <a:off x="7024330" y="2916760"/>
            <a:ext cx="872490" cy="1661160"/>
          </a:xfrm>
          <a:custGeom>
            <a:avLst/>
            <a:gdLst/>
            <a:ahLst/>
            <a:cxnLst/>
            <a:rect l="l" t="t" r="r" b="b"/>
            <a:pathLst>
              <a:path w="872490" h="1661160">
                <a:moveTo>
                  <a:pt x="0" y="1660921"/>
                </a:moveTo>
                <a:lnTo>
                  <a:pt x="45056" y="1659447"/>
                </a:lnTo>
                <a:lnTo>
                  <a:pt x="89955" y="1655095"/>
                </a:lnTo>
                <a:lnTo>
                  <a:pt x="134596" y="1647967"/>
                </a:lnTo>
                <a:lnTo>
                  <a:pt x="178877" y="1638166"/>
                </a:lnTo>
                <a:lnTo>
                  <a:pt x="222698" y="1625794"/>
                </a:lnTo>
                <a:lnTo>
                  <a:pt x="265955" y="1610956"/>
                </a:lnTo>
                <a:lnTo>
                  <a:pt x="308547" y="1593752"/>
                </a:lnTo>
                <a:lnTo>
                  <a:pt x="350374" y="1574287"/>
                </a:lnTo>
                <a:lnTo>
                  <a:pt x="391334" y="1552663"/>
                </a:lnTo>
                <a:lnTo>
                  <a:pt x="431324" y="1528983"/>
                </a:lnTo>
                <a:lnTo>
                  <a:pt x="470243" y="1503349"/>
                </a:lnTo>
                <a:lnTo>
                  <a:pt x="507990" y="1475865"/>
                </a:lnTo>
                <a:lnTo>
                  <a:pt x="544464" y="1446633"/>
                </a:lnTo>
                <a:lnTo>
                  <a:pt x="579562" y="1415756"/>
                </a:lnTo>
                <a:lnTo>
                  <a:pt x="613184" y="1383337"/>
                </a:lnTo>
                <a:lnTo>
                  <a:pt x="645227" y="1349479"/>
                </a:lnTo>
                <a:lnTo>
                  <a:pt x="675590" y="1314284"/>
                </a:lnTo>
                <a:lnTo>
                  <a:pt x="704171" y="1277856"/>
                </a:lnTo>
                <a:lnTo>
                  <a:pt x="730870" y="1240296"/>
                </a:lnTo>
                <a:lnTo>
                  <a:pt x="755583" y="1201709"/>
                </a:lnTo>
                <a:lnTo>
                  <a:pt x="778211" y="1162196"/>
                </a:lnTo>
                <a:lnTo>
                  <a:pt x="798651" y="1121861"/>
                </a:lnTo>
                <a:lnTo>
                  <a:pt x="816802" y="1080806"/>
                </a:lnTo>
                <a:lnTo>
                  <a:pt x="832561" y="1039134"/>
                </a:lnTo>
                <a:lnTo>
                  <a:pt x="845829" y="996948"/>
                </a:lnTo>
                <a:lnTo>
                  <a:pt x="856502" y="954351"/>
                </a:lnTo>
                <a:lnTo>
                  <a:pt x="864480" y="911446"/>
                </a:lnTo>
                <a:lnTo>
                  <a:pt x="869661" y="868334"/>
                </a:lnTo>
                <a:lnTo>
                  <a:pt x="871943" y="825121"/>
                </a:lnTo>
                <a:lnTo>
                  <a:pt x="870993" y="776925"/>
                </a:lnTo>
                <a:lnTo>
                  <a:pt x="866456" y="728872"/>
                </a:lnTo>
                <a:lnTo>
                  <a:pt x="858479" y="681105"/>
                </a:lnTo>
                <a:lnTo>
                  <a:pt x="847208" y="633765"/>
                </a:lnTo>
                <a:lnTo>
                  <a:pt x="832790" y="586997"/>
                </a:lnTo>
                <a:lnTo>
                  <a:pt x="815370" y="540941"/>
                </a:lnTo>
                <a:lnTo>
                  <a:pt x="795095" y="495741"/>
                </a:lnTo>
                <a:lnTo>
                  <a:pt x="772111" y="451540"/>
                </a:lnTo>
                <a:lnTo>
                  <a:pt x="746564" y="408481"/>
                </a:lnTo>
                <a:lnTo>
                  <a:pt x="718600" y="366705"/>
                </a:lnTo>
                <a:lnTo>
                  <a:pt x="688366" y="326356"/>
                </a:lnTo>
                <a:lnTo>
                  <a:pt x="656007" y="287576"/>
                </a:lnTo>
                <a:lnTo>
                  <a:pt x="621670" y="250508"/>
                </a:lnTo>
                <a:lnTo>
                  <a:pt x="582409" y="212448"/>
                </a:lnTo>
                <a:lnTo>
                  <a:pt x="541184" y="176747"/>
                </a:lnTo>
                <a:lnTo>
                  <a:pt x="498181" y="143584"/>
                </a:lnTo>
                <a:lnTo>
                  <a:pt x="453585" y="113143"/>
                </a:lnTo>
                <a:lnTo>
                  <a:pt x="407583" y="85603"/>
                </a:lnTo>
                <a:lnTo>
                  <a:pt x="360360" y="61147"/>
                </a:lnTo>
                <a:lnTo>
                  <a:pt x="324254" y="44938"/>
                </a:lnTo>
                <a:lnTo>
                  <a:pt x="287644" y="30641"/>
                </a:lnTo>
                <a:lnTo>
                  <a:pt x="250609" y="18334"/>
                </a:lnTo>
                <a:lnTo>
                  <a:pt x="213227" y="8093"/>
                </a:lnTo>
                <a:lnTo>
                  <a:pt x="185010" y="1815"/>
                </a:lnTo>
                <a:lnTo>
                  <a:pt x="1755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9" name="object 127"/>
          <p:cNvSpPr/>
          <p:nvPr/>
        </p:nvSpPr>
        <p:spPr>
          <a:xfrm>
            <a:off x="7104332" y="2875907"/>
            <a:ext cx="108062" cy="81705"/>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0" name="object 128"/>
          <p:cNvSpPr txBox="1"/>
          <p:nvPr/>
        </p:nvSpPr>
        <p:spPr>
          <a:xfrm>
            <a:off x="7970067" y="3540037"/>
            <a:ext cx="728098" cy="448841"/>
          </a:xfrm>
          <a:prstGeom prst="rect">
            <a:avLst/>
          </a:prstGeom>
        </p:spPr>
        <p:txBody>
          <a:bodyPr vert="horz" wrap="square" lIns="0" tIns="12700" rIns="0" bIns="0" rtlCol="0">
            <a:spAutoFit/>
          </a:bodyPr>
          <a:lstStyle/>
          <a:p>
            <a:pPr algn="ctr">
              <a:lnSpc>
                <a:spcPts val="1665"/>
              </a:lnSpc>
              <a:spcBef>
                <a:spcPts val="100"/>
              </a:spcBef>
            </a:pPr>
            <a:r>
              <a:rPr sz="1400" dirty="0">
                <a:latin typeface="微软雅黑" panose="020B0503020204020204" pitchFamily="34" charset="-122"/>
                <a:ea typeface="微软雅黑" panose="020B0503020204020204" pitchFamily="34" charset="-122"/>
                <a:cs typeface="Arial" panose="020B0604020202020204"/>
              </a:rPr>
              <a:t>X</a:t>
            </a:r>
            <a:endParaRPr sz="1400" dirty="0">
              <a:latin typeface="微软雅黑" panose="020B0503020204020204" pitchFamily="34" charset="-122"/>
              <a:ea typeface="微软雅黑" panose="020B0503020204020204" pitchFamily="34" charset="-122"/>
              <a:cs typeface="Arial" panose="020B0604020202020204"/>
            </a:endParaRPr>
          </a:p>
          <a:p>
            <a:pPr algn="ctr">
              <a:lnSpc>
                <a:spcPts val="1665"/>
              </a:lnSpc>
            </a:pPr>
            <a:r>
              <a:rPr sz="1400" spc="-5" dirty="0">
                <a:latin typeface="微软雅黑" panose="020B0503020204020204" pitchFamily="34" charset="-122"/>
                <a:ea typeface="微软雅黑" panose="020B0503020204020204" pitchFamily="34" charset="-122"/>
                <a:cs typeface="Arial" panose="020B0604020202020204"/>
              </a:rPr>
              <a:t>identity</a:t>
            </a:r>
            <a:endParaRPr sz="1400" dirty="0">
              <a:latin typeface="微软雅黑" panose="020B0503020204020204" pitchFamily="34" charset="-122"/>
              <a:ea typeface="微软雅黑" panose="020B0503020204020204" pitchFamily="34" charset="-122"/>
              <a:cs typeface="Arial" panose="020B0604020202020204"/>
            </a:endParaRPr>
          </a:p>
        </p:txBody>
      </p:sp>
      <p:sp>
        <p:nvSpPr>
          <p:cNvPr id="131" name="object 129"/>
          <p:cNvSpPr txBox="1"/>
          <p:nvPr/>
        </p:nvSpPr>
        <p:spPr>
          <a:xfrm>
            <a:off x="6145449" y="2728775"/>
            <a:ext cx="63119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F(x) </a:t>
            </a:r>
            <a:r>
              <a:rPr sz="1400" dirty="0">
                <a:latin typeface="微软雅黑" panose="020B0503020204020204" pitchFamily="34" charset="-122"/>
                <a:ea typeface="微软雅黑" panose="020B0503020204020204" pitchFamily="34" charset="-122"/>
                <a:cs typeface="Arial" panose="020B0604020202020204"/>
              </a:rPr>
              <a:t>+</a:t>
            </a:r>
            <a:r>
              <a:rPr sz="1400" spc="-90" dirty="0">
                <a:latin typeface="微软雅黑" panose="020B0503020204020204" pitchFamily="34" charset="-122"/>
                <a:ea typeface="微软雅黑" panose="020B0503020204020204" pitchFamily="34" charset="-122"/>
                <a:cs typeface="Arial" panose="020B0604020202020204"/>
              </a:rPr>
              <a:t> </a:t>
            </a: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p:txBody>
      </p:sp>
      <p:sp>
        <p:nvSpPr>
          <p:cNvPr id="132" name="object 130"/>
          <p:cNvSpPr txBox="1"/>
          <p:nvPr/>
        </p:nvSpPr>
        <p:spPr>
          <a:xfrm>
            <a:off x="5861774" y="3610274"/>
            <a:ext cx="34099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F(x)</a:t>
            </a:r>
            <a:endParaRPr sz="1400">
              <a:latin typeface="微软雅黑" panose="020B0503020204020204" pitchFamily="34" charset="-122"/>
              <a:ea typeface="微软雅黑" panose="020B0503020204020204" pitchFamily="34" charset="-122"/>
              <a:cs typeface="Arial" panose="020B0604020202020204"/>
            </a:endParaRPr>
          </a:p>
        </p:txBody>
      </p:sp>
      <p:sp>
        <p:nvSpPr>
          <p:cNvPr id="134" name="object 132"/>
          <p:cNvSpPr/>
          <p:nvPr/>
        </p:nvSpPr>
        <p:spPr>
          <a:xfrm>
            <a:off x="6962767" y="2508514"/>
            <a:ext cx="0" cy="225425"/>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5" name="object 133"/>
          <p:cNvSpPr/>
          <p:nvPr/>
        </p:nvSpPr>
        <p:spPr>
          <a:xfrm>
            <a:off x="6947033" y="246528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6" name="object 134"/>
          <p:cNvSpPr/>
          <p:nvPr/>
        </p:nvSpPr>
        <p:spPr>
          <a:xfrm>
            <a:off x="6947033" y="246528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7" name="object 135"/>
          <p:cNvSpPr txBox="1"/>
          <p:nvPr/>
        </p:nvSpPr>
        <p:spPr>
          <a:xfrm>
            <a:off x="6395173" y="4664779"/>
            <a:ext cx="1181100" cy="589905"/>
          </a:xfrm>
          <a:prstGeom prst="rect">
            <a:avLst/>
          </a:prstGeom>
        </p:spPr>
        <p:txBody>
          <a:bodyPr vert="horz" wrap="square" lIns="0" tIns="12700" rIns="0" bIns="0" rtlCol="0">
            <a:spAutoFit/>
          </a:bodyPr>
          <a:lstStyle/>
          <a:p>
            <a:pPr marR="69850" algn="ctr">
              <a:lnSpc>
                <a:spcPts val="1490"/>
              </a:lnSpc>
              <a:spcBef>
                <a:spcPts val="100"/>
              </a:spcBef>
            </a:pP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a:p>
            <a:pPr algn="ctr">
              <a:lnSpc>
                <a:spcPts val="1490"/>
              </a:lnSpc>
            </a:pPr>
            <a:r>
              <a:rPr sz="1400" spc="-5" dirty="0">
                <a:latin typeface="微软雅黑" panose="020B0503020204020204" pitchFamily="34" charset="-122"/>
                <a:ea typeface="微软雅黑" panose="020B0503020204020204" pitchFamily="34" charset="-122"/>
                <a:cs typeface="Arial" panose="020B0604020202020204"/>
              </a:rPr>
              <a:t>Residual</a:t>
            </a:r>
            <a:r>
              <a:rPr sz="1400" spc="-80" dirty="0">
                <a:latin typeface="微软雅黑" panose="020B0503020204020204" pitchFamily="34" charset="-122"/>
                <a:ea typeface="微软雅黑" panose="020B0503020204020204" pitchFamily="34" charset="-122"/>
                <a:cs typeface="Arial" panose="020B0604020202020204"/>
              </a:rPr>
              <a:t> </a:t>
            </a:r>
            <a:r>
              <a:rPr sz="1400" spc="-5" dirty="0">
                <a:latin typeface="微软雅黑" panose="020B0503020204020204" pitchFamily="34" charset="-122"/>
                <a:ea typeface="微软雅黑" panose="020B0503020204020204" pitchFamily="34" charset="-122"/>
                <a:cs typeface="Arial" panose="020B0604020202020204"/>
              </a:rPr>
              <a:t>block</a:t>
            </a:r>
            <a:endParaRPr sz="1400">
              <a:latin typeface="微软雅黑" panose="020B0503020204020204" pitchFamily="34" charset="-122"/>
              <a:ea typeface="微软雅黑" panose="020B0503020204020204" pitchFamily="34" charset="-122"/>
              <a:cs typeface="Arial" panose="020B0604020202020204"/>
            </a:endParaRPr>
          </a:p>
        </p:txBody>
      </p:sp>
      <p:sp>
        <p:nvSpPr>
          <p:cNvPr id="138" name="object 136"/>
          <p:cNvSpPr/>
          <p:nvPr/>
        </p:nvSpPr>
        <p:spPr>
          <a:xfrm>
            <a:off x="6839512" y="2744830"/>
            <a:ext cx="247015" cy="247015"/>
          </a:xfrm>
          <a:custGeom>
            <a:avLst/>
            <a:gdLst/>
            <a:ahLst/>
            <a:cxnLst/>
            <a:rect l="l" t="t" r="r" b="b"/>
            <a:pathLst>
              <a:path w="247014" h="247015">
                <a:moveTo>
                  <a:pt x="0" y="123255"/>
                </a:moveTo>
                <a:lnTo>
                  <a:pt x="9686" y="75279"/>
                </a:lnTo>
                <a:lnTo>
                  <a:pt x="36100" y="36100"/>
                </a:lnTo>
                <a:lnTo>
                  <a:pt x="75279" y="9686"/>
                </a:lnTo>
                <a:lnTo>
                  <a:pt x="123255" y="0"/>
                </a:lnTo>
                <a:lnTo>
                  <a:pt x="170423" y="9382"/>
                </a:lnTo>
                <a:lnTo>
                  <a:pt x="210410" y="36100"/>
                </a:lnTo>
                <a:lnTo>
                  <a:pt x="237129" y="76087"/>
                </a:lnTo>
                <a:lnTo>
                  <a:pt x="246511" y="123255"/>
                </a:lnTo>
                <a:lnTo>
                  <a:pt x="236825" y="171232"/>
                </a:lnTo>
                <a:lnTo>
                  <a:pt x="210410" y="210410"/>
                </a:lnTo>
                <a:lnTo>
                  <a:pt x="171232" y="236825"/>
                </a:lnTo>
                <a:lnTo>
                  <a:pt x="123255" y="246511"/>
                </a:lnTo>
                <a:lnTo>
                  <a:pt x="75279" y="236825"/>
                </a:lnTo>
                <a:lnTo>
                  <a:pt x="36100" y="210410"/>
                </a:lnTo>
                <a:lnTo>
                  <a:pt x="9686" y="171232"/>
                </a:lnTo>
                <a:lnTo>
                  <a:pt x="0" y="123255"/>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9" name="object 137"/>
          <p:cNvSpPr/>
          <p:nvPr/>
        </p:nvSpPr>
        <p:spPr>
          <a:xfrm>
            <a:off x="6945857" y="2797646"/>
            <a:ext cx="34290" cy="50800"/>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0" name="object 138"/>
          <p:cNvSpPr/>
          <p:nvPr/>
        </p:nvSpPr>
        <p:spPr>
          <a:xfrm>
            <a:off x="6895502" y="2864911"/>
            <a:ext cx="134620" cy="0"/>
          </a:xfrm>
          <a:custGeom>
            <a:avLst/>
            <a:gdLst/>
            <a:ahLst/>
            <a:cxnLst/>
            <a:rect l="l" t="t" r="r" b="b"/>
            <a:pathLst>
              <a:path w="134620">
                <a:moveTo>
                  <a:pt x="0" y="0"/>
                </a:moveTo>
                <a:lnTo>
                  <a:pt x="134529" y="0"/>
                </a:lnTo>
              </a:path>
            </a:pathLst>
          </a:custGeom>
          <a:ln w="33820">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1" name="object 139"/>
          <p:cNvSpPr/>
          <p:nvPr/>
        </p:nvSpPr>
        <p:spPr>
          <a:xfrm>
            <a:off x="6945857" y="2881821"/>
            <a:ext cx="34290" cy="50800"/>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2" name="标题 1"/>
          <p:cNvSpPr txBox="1"/>
          <p:nvPr/>
        </p:nvSpPr>
        <p:spPr>
          <a:xfrm>
            <a:off x="3663042" y="182026"/>
            <a:ext cx="5994142"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残差网络</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8946" y="118538"/>
            <a:ext cx="109563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回顾：反向传播算法</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0" y="51990"/>
              <a:ext cx="12192000" cy="6495241"/>
            </p:xfrm>
            <a:graphic>
              <a:graphicData uri="http://schemas.openxmlformats.org/drawingml/2006/table">
                <a:tbl>
                  <a:tblPr firstRow="1" bandRow="1">
                    <a:tableStyleId>{9D7B26C5-4107-4FEC-AEDC-1716B250A1EF}</a:tableStyleId>
                  </a:tblPr>
                  <a:tblGrid>
                    <a:gridCol w="12192000"/>
                  </a:tblGrid>
                  <a:tr h="496650">
                    <a:tc>
                      <a:txBody>
                        <a:bodyPr/>
                        <a:lstStyle/>
                        <a:p>
                          <a:pPr algn="ctr"/>
                          <a:r>
                            <a:rPr lang="zh-CN" altLang="en-US" sz="2000" dirty="0">
                              <a:latin typeface="楷体" panose="02010609060101010101" pitchFamily="49" charset="-122"/>
                              <a:ea typeface="楷体" panose="02010609060101010101" pitchFamily="49" charset="-122"/>
                            </a:rPr>
                            <a:t>使用反向传播算法的前馈神经网络随机梯度下降训练过程</a:t>
                          </a:r>
                          <a:endParaRPr lang="zh-CN" altLang="en-US" sz="2000" dirty="0">
                            <a:latin typeface="楷体" panose="02010609060101010101" pitchFamily="49" charset="-122"/>
                            <a:ea typeface="楷体" panose="02010609060101010101" pitchFamily="49" charset="-122"/>
                          </a:endParaRPr>
                        </a:p>
                      </a:txBody>
                      <a:tcPr anchor="ctr">
                        <a:lnT w="28575"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solidFill>
                      </a:tcPr>
                    </a:tc>
                  </a:tr>
                  <a:tr h="5869492">
                    <a:tc>
                      <a:txBody>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b="1"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训练集</a:t>
                          </a:r>
                          <a14:m>
                            <m:oMath xmlns:m="http://schemas.openxmlformats.org/officeDocument/2006/math">
                              <m:r>
                                <a:rPr lang="en-US" altLang="zh-CN" sz="1800" i="1" smtClean="0">
                                  <a:solidFill>
                                    <a:srgbClr val="000000"/>
                                  </a:solidFill>
                                  <a:latin typeface="Cambria Math" panose="02040503050406030204" pitchFamily="18" charset="0"/>
                                  <a:ea typeface="微软雅黑" panose="020B0503020204020204" pitchFamily="34" charset="-122"/>
                                </a:rPr>
                                <m:t>𝐷</m:t>
                              </m:r>
                              <m:r>
                                <a:rPr lang="en-US" altLang="zh-CN" sz="1800" i="1" smtClean="0">
                                  <a:solidFill>
                                    <a:srgbClr val="000000"/>
                                  </a:solidFill>
                                  <a:latin typeface="Cambria Math" panose="02040503050406030204" pitchFamily="18" charset="0"/>
                                  <a:ea typeface="微软雅黑" panose="020B0503020204020204" pitchFamily="34" charset="-122"/>
                                </a:rPr>
                                <m:t>=</m:t>
                              </m:r>
                              <m:sSubSup>
                                <m:sSubSupPr>
                                  <m:ctrlPr>
                                    <a:rPr lang="en-US" altLang="zh-CN" sz="1800" i="1" smtClean="0">
                                      <a:solidFill>
                                        <a:srgbClr val="000000"/>
                                      </a:solidFill>
                                      <a:latin typeface="Cambria Math" panose="02040503050406030204" pitchFamily="18" charset="0"/>
                                      <a:ea typeface="微软雅黑" panose="020B0503020204020204" pitchFamily="34" charset="-122"/>
                                    </a:rPr>
                                  </m:ctrlPr>
                                </m:sSubSupPr>
                                <m:e>
                                  <m:r>
                                    <a:rPr lang="en-US" altLang="zh-CN" sz="1800" i="1">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𝒙</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𝑛</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b="0" i="1" smtClea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i="1" kern="0">
                                          <a:solidFill>
                                            <a:srgbClr val="000000"/>
                                          </a:solidFill>
                                          <a:latin typeface="Cambria Math" panose="02040503050406030204" pitchFamily="18" charset="0"/>
                                          <a:ea typeface="微软雅黑" panose="020B0503020204020204" pitchFamily="34" charset="-122"/>
                                        </a:rPr>
                                        <m:t>𝑦</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𝑛</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a:solidFill>
                                        <a:srgbClr val="000000"/>
                                      </a:solidFill>
                                      <a:latin typeface="Cambria Math" panose="02040503050406030204" pitchFamily="18" charset="0"/>
                                      <a:ea typeface="微软雅黑" panose="020B0503020204020204" pitchFamily="34" charset="-122"/>
                                    </a:rPr>
                                    <m:t>)}</m:t>
                                  </m:r>
                                </m:e>
                                <m:sub>
                                  <m:r>
                                    <a:rPr lang="en-US" altLang="zh-CN" sz="1800" b="0" i="1" smtClean="0">
                                      <a:solidFill>
                                        <a:srgbClr val="000000"/>
                                      </a:solidFill>
                                      <a:latin typeface="Cambria Math" panose="02040503050406030204" pitchFamily="18" charset="0"/>
                                      <a:ea typeface="微软雅黑" panose="020B0503020204020204" pitchFamily="34" charset="-122"/>
                                    </a:rPr>
                                    <m:t>𝑛</m:t>
                                  </m:r>
                                  <m:r>
                                    <a:rPr lang="en-US" altLang="zh-CN" sz="1800" b="0" i="1" smtClean="0">
                                      <a:solidFill>
                                        <a:srgbClr val="000000"/>
                                      </a:solidFill>
                                      <a:latin typeface="Cambria Math" panose="02040503050406030204" pitchFamily="18" charset="0"/>
                                      <a:ea typeface="微软雅黑" panose="020B0503020204020204" pitchFamily="34" charset="-122"/>
                                    </a:rPr>
                                    <m:t>=</m:t>
                                  </m:r>
                                  <m:r>
                                    <a:rPr lang="en-US" altLang="zh-CN" sz="1800" b="0" i="1" smtClean="0">
                                      <a:solidFill>
                                        <a:srgbClr val="000000"/>
                                      </a:solidFill>
                                      <a:latin typeface="Cambria Math" panose="02040503050406030204" pitchFamily="18" charset="0"/>
                                      <a:ea typeface="微软雅黑" panose="020B0503020204020204" pitchFamily="34" charset="-122"/>
                                    </a:rPr>
                                    <m:t>1</m:t>
                                  </m:r>
                                </m:sub>
                                <m:sup>
                                  <m:r>
                                    <a:rPr lang="en-US" altLang="zh-CN" sz="1800" b="0" i="1" smtClean="0">
                                      <a:solidFill>
                                        <a:srgbClr val="000000"/>
                                      </a:solidFill>
                                      <a:latin typeface="Cambria Math" panose="02040503050406030204" pitchFamily="18" charset="0"/>
                                      <a:ea typeface="微软雅黑" panose="020B0503020204020204" pitchFamily="34" charset="-122"/>
                                    </a:rPr>
                                    <m:t>𝑁</m:t>
                                  </m:r>
                                </m:sup>
                              </m:sSubSup>
                            </m:oMath>
                          </a14:m>
                          <a:r>
                            <a:rPr lang="zh-CN" altLang="en-US" sz="1800" dirty="0">
                              <a:latin typeface="微软雅黑" panose="020B0503020204020204" pitchFamily="34" charset="-122"/>
                              <a:ea typeface="微软雅黑" panose="020B0503020204020204" pitchFamily="34" charset="-122"/>
                            </a:rPr>
                            <a:t>，验证集</a:t>
                          </a:r>
                          <a14:m>
                            <m:oMath xmlns:m="http://schemas.openxmlformats.org/officeDocument/2006/math">
                              <m:r>
                                <a:rPr lang="en-US" altLang="zh-CN" sz="1800" b="0" i="1" smtClean="0">
                                  <a:solidFill>
                                    <a:srgbClr val="000000"/>
                                  </a:solidFill>
                                  <a:latin typeface="Cambria Math" panose="02040503050406030204" pitchFamily="18" charset="0"/>
                                  <a:ea typeface="微软雅黑" panose="020B0503020204020204" pitchFamily="34" charset="-122"/>
                                </a:rPr>
                                <m:t>𝑉</m:t>
                              </m:r>
                            </m:oMath>
                          </a14:m>
                          <a:r>
                            <a:rPr lang="zh-CN" altLang="en-US" sz="1800" dirty="0">
                              <a:latin typeface="微软雅黑" panose="020B0503020204020204" pitchFamily="34" charset="-122"/>
                              <a:ea typeface="微软雅黑" panose="020B0503020204020204" pitchFamily="34" charset="-122"/>
                            </a:rPr>
                            <a:t>，学习率</a:t>
                          </a:r>
                          <a14:m>
                            <m:oMath xmlns:m="http://schemas.openxmlformats.org/officeDocument/2006/math">
                              <m:r>
                                <a:rPr lang="zh-CN" altLang="en-US" sz="1800" i="1" kern="0" smtClean="0">
                                  <a:solidFill>
                                    <a:srgbClr val="000000"/>
                                  </a:solidFill>
                                  <a:latin typeface="Cambria Math" panose="02040503050406030204" pitchFamily="18" charset="0"/>
                                  <a:ea typeface="微软雅黑" panose="020B0503020204020204" pitchFamily="34" charset="-122"/>
                                </a:rPr>
                                <m:t>𝛼</m:t>
                              </m:r>
                            </m:oMath>
                          </a14:m>
                          <a:r>
                            <a:rPr lang="zh-CN" altLang="en-US" sz="1800" dirty="0">
                              <a:latin typeface="微软雅黑" panose="020B0503020204020204" pitchFamily="34" charset="-122"/>
                              <a:ea typeface="微软雅黑" panose="020B0503020204020204" pitchFamily="34" charset="-122"/>
                            </a:rPr>
                            <a:t>，正则化系数</a:t>
                          </a:r>
                          <a14:m>
                            <m:oMath xmlns:m="http://schemas.openxmlformats.org/officeDocument/2006/math">
                              <m:r>
                                <a:rPr lang="zh-CN" altLang="en-US" sz="1800" i="1" kern="0" smtClean="0">
                                  <a:solidFill>
                                    <a:srgbClr val="000000"/>
                                  </a:solidFill>
                                  <a:latin typeface="Cambria Math" panose="02040503050406030204" pitchFamily="18" charset="0"/>
                                  <a:ea typeface="微软雅黑" panose="020B0503020204020204" pitchFamily="34" charset="-122"/>
                                </a:rPr>
                                <m:t>𝜆</m:t>
                              </m:r>
                            </m:oMath>
                          </a14:m>
                          <a:r>
                            <a:rPr lang="zh-CN" altLang="en-US" sz="1800" dirty="0">
                              <a:latin typeface="微软雅黑" panose="020B0503020204020204" pitchFamily="34" charset="-122"/>
                              <a:ea typeface="微软雅黑" panose="020B0503020204020204" pitchFamily="34" charset="-122"/>
                            </a:rPr>
                            <a:t>，网络层数</a:t>
                          </a:r>
                          <a14:m>
                            <m:oMath xmlns:m="http://schemas.openxmlformats.org/officeDocument/2006/math">
                              <m:r>
                                <a:rPr lang="en-US" altLang="zh-CN" sz="1800" b="0" i="1" kern="0" smtClean="0">
                                  <a:solidFill>
                                    <a:schemeClr val="tx1"/>
                                  </a:solidFill>
                                  <a:latin typeface="Cambria Math" panose="02040503050406030204" pitchFamily="18" charset="0"/>
                                  <a:ea typeface="微软雅黑" panose="020B0503020204020204" pitchFamily="34" charset="-122"/>
                                </a:rPr>
                                <m:t>𝐿</m:t>
                              </m:r>
                            </m:oMath>
                          </a14:m>
                          <a:r>
                            <a:rPr lang="zh-CN" altLang="en-US" sz="1800" dirty="0">
                              <a:latin typeface="微软雅黑" panose="020B0503020204020204" pitchFamily="34" charset="-122"/>
                              <a:ea typeface="微软雅黑" panose="020B0503020204020204" pitchFamily="34" charset="-122"/>
                            </a:rPr>
                            <a:t>，神经元数量</a:t>
                          </a:r>
                          <a14:m>
                            <m:oMath xmlns:m="http://schemas.openxmlformats.org/officeDocument/2006/math">
                              <m:sSubSup>
                                <m:sSubSupPr>
                                  <m:ctrlPr>
                                    <a:rPr lang="en-US" altLang="zh-CN" sz="1800" i="1" kern="0" smtClean="0">
                                      <a:solidFill>
                                        <a:srgbClr val="000000"/>
                                      </a:solidFill>
                                      <a:latin typeface="Cambria Math" panose="02040503050406030204" pitchFamily="18" charset="0"/>
                                      <a:ea typeface="微软雅黑" panose="020B0503020204020204" pitchFamily="34" charset="-122"/>
                                    </a:rPr>
                                  </m:ctrlPr>
                                </m:sSubSupPr>
                                <m:e>
                                  <m:d>
                                    <m:dPr>
                                      <m:begChr m:val="{"/>
                                      <m:endChr m:val="}"/>
                                      <m:ctrlPr>
                                        <a:rPr lang="en-US" altLang="zh-CN" sz="1800" i="1" kern="0" smtClean="0">
                                          <a:solidFill>
                                            <a:srgbClr val="000000"/>
                                          </a:solidFill>
                                          <a:latin typeface="Cambria Math" panose="02040503050406030204" pitchFamily="18" charset="0"/>
                                          <a:ea typeface="微软雅黑" panose="020B0503020204020204" pitchFamily="34" charset="-122"/>
                                        </a:rPr>
                                      </m:ctrlPr>
                                    </m:dPr>
                                    <m:e>
                                      <m:sSub>
                                        <m:sSubPr>
                                          <m:ctrlPr>
                                            <a:rPr lang="en-US" altLang="zh-CN" sz="1800" i="1" kern="0" smtClean="0">
                                              <a:solidFill>
                                                <a:srgbClr val="000000"/>
                                              </a:solidFill>
                                              <a:latin typeface="Cambria Math" panose="02040503050406030204" pitchFamily="18" charset="0"/>
                                              <a:ea typeface="微软雅黑" panose="020B0503020204020204" pitchFamily="34" charset="-122"/>
                                            </a:rPr>
                                          </m:ctrlPr>
                                        </m:sSubPr>
                                        <m:e>
                                          <m:r>
                                            <a:rPr lang="en-US" altLang="zh-CN" sz="1800" i="1" kern="0">
                                              <a:solidFill>
                                                <a:srgbClr val="000000"/>
                                              </a:solidFill>
                                              <a:latin typeface="Cambria Math" panose="02040503050406030204" pitchFamily="18" charset="0"/>
                                              <a:ea typeface="微软雅黑" panose="020B0503020204020204" pitchFamily="34" charset="-122"/>
                                            </a:rPr>
                                            <m:t>𝑀</m:t>
                                          </m:r>
                                        </m:e>
                                        <m:sub>
                                          <m:r>
                                            <a:rPr lang="en-US" altLang="zh-CN" sz="1800" i="1" kern="0">
                                              <a:solidFill>
                                                <a:srgbClr val="000000"/>
                                              </a:solidFill>
                                              <a:latin typeface="Cambria Math" panose="02040503050406030204" pitchFamily="18" charset="0"/>
                                              <a:ea typeface="微软雅黑" panose="020B0503020204020204" pitchFamily="34" charset="-122"/>
                                            </a:rPr>
                                            <m:t>𝑙</m:t>
                                          </m:r>
                                        </m:sub>
                                      </m:sSub>
                                    </m:e>
                                  </m:d>
                                </m:e>
                                <m:sub>
                                  <m:r>
                                    <a:rPr lang="en-US" altLang="zh-CN" sz="1800" b="0" i="1" kern="0" smtClean="0">
                                      <a:solidFill>
                                        <a:srgbClr val="000000"/>
                                      </a:solidFill>
                                      <a:latin typeface="Cambria Math" panose="02040503050406030204" pitchFamily="18" charset="0"/>
                                      <a:ea typeface="微软雅黑" panose="020B0503020204020204" pitchFamily="34" charset="-122"/>
                                    </a:rPr>
                                    <m:t>𝑙</m:t>
                                  </m:r>
                                  <m:r>
                                    <a:rPr lang="en-US" altLang="zh-CN" sz="1800" b="0" i="1" kern="0" smtClean="0">
                                      <a:solidFill>
                                        <a:srgbClr val="000000"/>
                                      </a:solidFill>
                                      <a:latin typeface="Cambria Math" panose="02040503050406030204" pitchFamily="18" charset="0"/>
                                      <a:ea typeface="微软雅黑" panose="020B0503020204020204" pitchFamily="34" charset="-122"/>
                                    </a:rPr>
                                    <m:t>=</m:t>
                                  </m:r>
                                  <m:r>
                                    <a:rPr lang="en-US" altLang="zh-CN" sz="1800" b="0" i="1" kern="0" smtClean="0">
                                      <a:solidFill>
                                        <a:srgbClr val="000000"/>
                                      </a:solidFill>
                                      <a:latin typeface="Cambria Math" panose="02040503050406030204" pitchFamily="18" charset="0"/>
                                      <a:ea typeface="微软雅黑" panose="020B0503020204020204" pitchFamily="34" charset="-122"/>
                                    </a:rPr>
                                    <m:t>1</m:t>
                                  </m:r>
                                </m:sub>
                                <m:sup>
                                  <m:r>
                                    <a:rPr lang="en-US" altLang="zh-CN" sz="1800" b="0" i="1" kern="0" smtClean="0">
                                      <a:solidFill>
                                        <a:srgbClr val="000000"/>
                                      </a:solidFill>
                                      <a:latin typeface="Cambria Math" panose="02040503050406030204" pitchFamily="18" charset="0"/>
                                      <a:ea typeface="微软雅黑" panose="020B0503020204020204" pitchFamily="34" charset="-122"/>
                                    </a:rPr>
                                    <m:t>𝐿</m:t>
                                  </m:r>
                                </m:sup>
                              </m:sSubSup>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zh-CN" altLang="en-US" sz="1800" b="1" dirty="0">
                              <a:latin typeface="微软雅黑" panose="020B0503020204020204" pitchFamily="34" charset="-122"/>
                              <a:ea typeface="微软雅黑" panose="020B0503020204020204" pitchFamily="34" charset="-122"/>
                            </a:rPr>
                            <a:t>输出</a:t>
                          </a:r>
                          <a:r>
                            <a:rPr lang="zh-CN" altLang="en-US" sz="18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1800" b="1" i="1" kern="0" smtClean="0">
                                  <a:solidFill>
                                    <a:srgbClr val="000000"/>
                                  </a:solidFill>
                                  <a:latin typeface="Cambria Math" panose="02040503050406030204" pitchFamily="18" charset="0"/>
                                  <a:ea typeface="微软雅黑" panose="020B0503020204020204" pitchFamily="34" charset="-122"/>
                                </a:rPr>
                                <m:t>𝑾</m:t>
                              </m:r>
                            </m:oMath>
                          </a14:m>
                          <a:r>
                            <a:rPr lang="en-US" altLang="zh-CN" sz="1800" dirty="0">
                              <a:latin typeface="微软雅黑" panose="020B0503020204020204" pitchFamily="34" charset="-122"/>
                              <a:ea typeface="微软雅黑" panose="020B0503020204020204" pitchFamily="34" charset="-122"/>
                            </a:rPr>
                            <a:t>,</a:t>
                          </a:r>
                          <a:r>
                            <a:rPr lang="en-US" altLang="zh-CN" sz="1800" b="1" kern="0" dirty="0">
                              <a:solidFill>
                                <a:srgbClr val="000000"/>
                              </a:solidFill>
                              <a:ea typeface="微软雅黑" panose="020B0503020204020204" pitchFamily="34" charset="-122"/>
                            </a:rPr>
                            <a:t> </a:t>
                          </a:r>
                          <a14:m>
                            <m:oMath xmlns:m="http://schemas.openxmlformats.org/officeDocument/2006/math">
                              <m:r>
                                <a:rPr lang="en-US" altLang="zh-CN" sz="1800" b="1" i="1" kern="0" smtClean="0">
                                  <a:solidFill>
                                    <a:srgbClr val="000000"/>
                                  </a:solidFill>
                                  <a:latin typeface="Cambria Math" panose="02040503050406030204" pitchFamily="18" charset="0"/>
                                  <a:ea typeface="微软雅黑" panose="020B0503020204020204" pitchFamily="34" charset="-122"/>
                                </a:rPr>
                                <m:t>𝒃</m:t>
                              </m:r>
                            </m:oMath>
                          </a14:m>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1  </a:t>
                          </a:r>
                          <a:r>
                            <a:rPr lang="zh-CN" altLang="en-US" sz="1800" dirty="0">
                              <a:latin typeface="微软雅黑" panose="020B0503020204020204" pitchFamily="34" charset="-122"/>
                              <a:ea typeface="微软雅黑" panose="020B0503020204020204" pitchFamily="34" charset="-122"/>
                            </a:rPr>
                            <a:t>随机初始化</a:t>
                          </a:r>
                          <a14:m>
                            <m:oMath xmlns:m="http://schemas.openxmlformats.org/officeDocument/2006/math">
                              <m:r>
                                <a:rPr lang="en-US" altLang="zh-CN" sz="1800" b="1" i="1" kern="0" smtClean="0">
                                  <a:solidFill>
                                    <a:srgbClr val="000000"/>
                                  </a:solidFill>
                                  <a:latin typeface="Cambria Math" panose="02040503050406030204" pitchFamily="18" charset="0"/>
                                  <a:ea typeface="微软雅黑" panose="020B0503020204020204" pitchFamily="34" charset="-122"/>
                                </a:rPr>
                                <m:t>𝑾</m:t>
                              </m:r>
                            </m:oMath>
                          </a14:m>
                          <a:r>
                            <a:rPr lang="en-US" altLang="zh-CN" sz="1800" dirty="0">
                              <a:latin typeface="微软雅黑" panose="020B0503020204020204" pitchFamily="34" charset="-122"/>
                              <a:ea typeface="微软雅黑" panose="020B0503020204020204" pitchFamily="34" charset="-122"/>
                            </a:rPr>
                            <a:t>,</a:t>
                          </a:r>
                          <a:r>
                            <a:rPr lang="en-US" altLang="zh-CN" sz="1800" b="1" kern="0" dirty="0">
                              <a:solidFill>
                                <a:srgbClr val="000000"/>
                              </a:solidFill>
                              <a:ea typeface="微软雅黑" panose="020B0503020204020204" pitchFamily="34" charset="-122"/>
                            </a:rPr>
                            <a:t> </a:t>
                          </a:r>
                          <a14:m>
                            <m:oMath xmlns:m="http://schemas.openxmlformats.org/officeDocument/2006/math">
                              <m:r>
                                <a:rPr lang="en-US" altLang="zh-CN" sz="1800" b="1" i="1" kern="0" smtClean="0">
                                  <a:solidFill>
                                    <a:srgbClr val="000000"/>
                                  </a:solidFill>
                                  <a:latin typeface="Cambria Math" panose="02040503050406030204" pitchFamily="18" charset="0"/>
                                  <a:ea typeface="微软雅黑" panose="020B0503020204020204" pitchFamily="34" charset="-122"/>
                                </a:rPr>
                                <m:t>𝒃</m:t>
                              </m:r>
                            </m:oMath>
                          </a14:m>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2  </a:t>
                          </a:r>
                          <a:r>
                            <a:rPr lang="en-US" altLang="zh-CN" sz="1800" b="1" dirty="0">
                              <a:latin typeface="微软雅黑" panose="020B0503020204020204" pitchFamily="34" charset="-122"/>
                              <a:ea typeface="微软雅黑" panose="020B0503020204020204" pitchFamily="34" charset="-122"/>
                            </a:rPr>
                            <a:t>repeat</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3      </a:t>
                          </a:r>
                          <a:r>
                            <a:rPr lang="zh-CN" altLang="en-US" sz="1800" dirty="0">
                              <a:latin typeface="微软雅黑" panose="020B0503020204020204" pitchFamily="34" charset="-122"/>
                              <a:ea typeface="微软雅黑" panose="020B0503020204020204" pitchFamily="34" charset="-122"/>
                            </a:rPr>
                            <a:t>对训练集</a:t>
                          </a:r>
                          <a14:m>
                            <m:oMath xmlns:m="http://schemas.openxmlformats.org/officeDocument/2006/math">
                              <m:r>
                                <a:rPr lang="en-US" altLang="zh-CN" sz="1800" i="1" smtClean="0">
                                  <a:solidFill>
                                    <a:srgbClr val="000000"/>
                                  </a:solidFill>
                                  <a:latin typeface="Cambria Math" panose="02040503050406030204" pitchFamily="18" charset="0"/>
                                  <a:ea typeface="微软雅黑" panose="020B0503020204020204" pitchFamily="34" charset="-122"/>
                                </a:rPr>
                                <m:t>𝐷</m:t>
                              </m:r>
                            </m:oMath>
                          </a14:m>
                          <a:r>
                            <a:rPr lang="zh-CN" altLang="en-US" sz="1800" dirty="0">
                              <a:latin typeface="微软雅黑" panose="020B0503020204020204" pitchFamily="34" charset="-122"/>
                              <a:ea typeface="微软雅黑" panose="020B0503020204020204" pitchFamily="34" charset="-122"/>
                            </a:rPr>
                            <a:t>中的样本随机重排序</a:t>
                          </a:r>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4      </a:t>
                          </a:r>
                          <a:r>
                            <a:rPr lang="en-US" altLang="zh-CN" sz="1800" b="1" dirty="0">
                              <a:latin typeface="微软雅黑" panose="020B0503020204020204" pitchFamily="34" charset="-122"/>
                              <a:ea typeface="微软雅黑" panose="020B0503020204020204" pitchFamily="34" charset="-122"/>
                            </a:rPr>
                            <a:t>For</a:t>
                          </a:r>
                          <a:r>
                            <a:rPr lang="en-US" altLang="zh-CN" sz="18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800" b="0" i="1" smtClean="0">
                                  <a:solidFill>
                                    <a:srgbClr val="000000"/>
                                  </a:solidFill>
                                  <a:latin typeface="Cambria Math" panose="02040503050406030204" pitchFamily="18" charset="0"/>
                                  <a:ea typeface="微软雅黑" panose="020B0503020204020204" pitchFamily="34" charset="-122"/>
                                </a:rPr>
                                <m:t>𝑛</m:t>
                              </m:r>
                              <m:r>
                                <a:rPr lang="en-US" altLang="zh-CN" sz="1800" b="0" i="1" smtClean="0">
                                  <a:solidFill>
                                    <a:srgbClr val="000000"/>
                                  </a:solidFill>
                                  <a:latin typeface="Cambria Math" panose="02040503050406030204" pitchFamily="18" charset="0"/>
                                  <a:ea typeface="微软雅黑" panose="020B0503020204020204" pitchFamily="34" charset="-122"/>
                                </a:rPr>
                                <m:t>=</m:t>
                              </m:r>
                              <m:r>
                                <a:rPr lang="en-US" altLang="zh-CN" sz="1800" b="0" i="1" smtClean="0">
                                  <a:solidFill>
                                    <a:srgbClr val="000000"/>
                                  </a:solidFill>
                                  <a:latin typeface="Cambria Math" panose="02040503050406030204" pitchFamily="18" charset="0"/>
                                  <a:ea typeface="微软雅黑" panose="020B0503020204020204" pitchFamily="34" charset="-122"/>
                                </a:rPr>
                                <m:t>1</m:t>
                              </m:r>
                              <m:r>
                                <a:rPr lang="en-US" altLang="zh-CN" sz="1800" b="0" i="1" smtClean="0">
                                  <a:solidFill>
                                    <a:srgbClr val="000000"/>
                                  </a:solidFill>
                                  <a:latin typeface="Cambria Math" panose="02040503050406030204" pitchFamily="18" charset="0"/>
                                  <a:ea typeface="微软雅黑" panose="020B0503020204020204" pitchFamily="34" charset="-122"/>
                                </a:rPr>
                                <m:t>…</m:t>
                              </m:r>
                              <m:r>
                                <a:rPr lang="en-US" altLang="zh-CN" sz="1800" b="0" i="1" smtClean="0">
                                  <a:solidFill>
                                    <a:srgbClr val="000000"/>
                                  </a:solidFill>
                                  <a:latin typeface="Cambria Math" panose="02040503050406030204" pitchFamily="18" charset="0"/>
                                  <a:ea typeface="微软雅黑" panose="020B0503020204020204" pitchFamily="34" charset="-122"/>
                                </a:rPr>
                                <m:t>𝑁</m:t>
                              </m:r>
                            </m:oMath>
                          </a14:m>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do</a:t>
                          </a:r>
                          <a:r>
                            <a:rPr lang="en-US"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5           </a:t>
                          </a:r>
                          <a:r>
                            <a:rPr lang="zh-CN" altLang="en-US" sz="1800" dirty="0">
                              <a:latin typeface="微软雅黑" panose="020B0503020204020204" pitchFamily="34" charset="-122"/>
                              <a:ea typeface="微软雅黑" panose="020B0503020204020204" pitchFamily="34" charset="-122"/>
                            </a:rPr>
                            <a:t>从训练集</a:t>
                          </a:r>
                          <a14:m>
                            <m:oMath xmlns:m="http://schemas.openxmlformats.org/officeDocument/2006/math">
                              <m:r>
                                <a:rPr lang="en-US" altLang="zh-CN" sz="1800" i="1" smtClean="0">
                                  <a:solidFill>
                                    <a:srgbClr val="000000"/>
                                  </a:solidFill>
                                  <a:latin typeface="Cambria Math" panose="02040503050406030204" pitchFamily="18" charset="0"/>
                                  <a:ea typeface="微软雅黑" panose="020B0503020204020204" pitchFamily="34" charset="-122"/>
                                </a:rPr>
                                <m:t>𝐷</m:t>
                              </m:r>
                            </m:oMath>
                          </a14:m>
                          <a:r>
                            <a:rPr lang="zh-CN" altLang="en-US" sz="1800" dirty="0">
                              <a:latin typeface="微软雅黑" panose="020B0503020204020204" pitchFamily="34" charset="-122"/>
                              <a:ea typeface="微软雅黑" panose="020B0503020204020204" pitchFamily="34" charset="-122"/>
                            </a:rPr>
                            <a:t>中选取样本</a:t>
                          </a:r>
                          <a14:m>
                            <m:oMath xmlns:m="http://schemas.openxmlformats.org/officeDocument/2006/math">
                              <m:d>
                                <m:dPr>
                                  <m:ctrlPr>
                                    <a:rPr lang="en-US" altLang="zh-CN" sz="180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𝒙</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𝑛</m:t>
                                          </m:r>
                                        </m:e>
                                      </m:d>
                                    </m:sup>
                                  </m:sSup>
                                  <m:r>
                                    <a:rPr lang="en-US" altLang="zh-CN" sz="1800" b="0" i="1" smtClea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i="1" kern="0">
                                          <a:solidFill>
                                            <a:srgbClr val="000000"/>
                                          </a:solidFill>
                                          <a:latin typeface="Cambria Math" panose="02040503050406030204" pitchFamily="18" charset="0"/>
                                          <a:ea typeface="微软雅黑" panose="020B0503020204020204" pitchFamily="34" charset="-122"/>
                                        </a:rPr>
                                        <m:t>𝑦</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𝑛</m:t>
                                          </m:r>
                                        </m:e>
                                      </m:d>
                                    </m:sup>
                                  </m:sSup>
                                </m:e>
                              </m:d>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6           </a:t>
                          </a:r>
                          <a:r>
                            <a:rPr lang="zh-CN" altLang="en-US" sz="1800" dirty="0">
                              <a:latin typeface="微软雅黑" panose="020B0503020204020204" pitchFamily="34" charset="-122"/>
                              <a:ea typeface="微软雅黑" panose="020B0503020204020204" pitchFamily="34" charset="-122"/>
                            </a:rPr>
                            <a:t>前馈计算每一层的净输入</a:t>
                          </a:r>
                          <a14:m>
                            <m:oMath xmlns:m="http://schemas.openxmlformats.org/officeDocument/2006/math">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oMath>
                          </a14:m>
                          <a:r>
                            <a:rPr lang="zh-CN" altLang="en-US" sz="1800" dirty="0">
                              <a:latin typeface="微软雅黑" panose="020B0503020204020204" pitchFamily="34" charset="-122"/>
                              <a:ea typeface="微软雅黑" panose="020B0503020204020204" pitchFamily="34" charset="-122"/>
                            </a:rPr>
                            <a:t>和激活值</a:t>
                          </a:r>
                          <a14:m>
                            <m:oMath xmlns:m="http://schemas.openxmlformats.org/officeDocument/2006/math">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𝒂</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oMath>
                          </a14:m>
                          <a:r>
                            <a:rPr lang="zh-CN" altLang="en-US" sz="1800" dirty="0">
                              <a:latin typeface="微软雅黑" panose="020B0503020204020204" pitchFamily="34" charset="-122"/>
                              <a:ea typeface="微软雅黑" panose="020B0503020204020204" pitchFamily="34" charset="-122"/>
                            </a:rPr>
                            <a:t>，直到最后一层</a:t>
                          </a:r>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7           </a:t>
                          </a:r>
                          <a:r>
                            <a:rPr lang="zh-CN" altLang="en-US" sz="1800" dirty="0">
                              <a:latin typeface="微软雅黑" panose="020B0503020204020204" pitchFamily="34" charset="-122"/>
                              <a:ea typeface="微软雅黑" panose="020B0503020204020204" pitchFamily="34" charset="-122"/>
                            </a:rPr>
                            <a:t>反向传播计算每一层的误差</a:t>
                          </a:r>
                          <a14:m>
                            <m:oMath xmlns:m="http://schemas.openxmlformats.org/officeDocument/2006/math">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kern="0">
                                  <a:solidFill>
                                    <a:srgbClr val="000000"/>
                                  </a:solidFill>
                                  <a:latin typeface="Cambria Math" panose="02040503050406030204" pitchFamily="18" charset="0"/>
                                  <a:ea typeface="微软雅黑" panose="020B0503020204020204" pitchFamily="34" charset="-122"/>
                                </a:rPr>
                                <m:t>=</m:t>
                              </m:r>
                              <m:sSubSup>
                                <m:sSubSupPr>
                                  <m:ctrlPr>
                                    <a:rPr lang="en-US" altLang="zh-CN" sz="1800" i="1" kern="0">
                                      <a:solidFill>
                                        <a:srgbClr val="000000"/>
                                      </a:solidFill>
                                      <a:latin typeface="Cambria Math" panose="02040503050406030204" pitchFamily="18" charset="0"/>
                                      <a:ea typeface="微软雅黑" panose="020B0503020204020204" pitchFamily="34" charset="-122"/>
                                    </a:rPr>
                                  </m:ctrlPr>
                                </m:sSubSupPr>
                                <m:e>
                                  <m:r>
                                    <a:rPr lang="en-US" altLang="zh-CN" sz="1800" i="1" kern="0">
                                      <a:solidFill>
                                        <a:srgbClr val="000000"/>
                                      </a:solidFill>
                                      <a:latin typeface="Cambria Math" panose="02040503050406030204" pitchFamily="18" charset="0"/>
                                      <a:ea typeface="微软雅黑" panose="020B0503020204020204" pitchFamily="34" charset="-122"/>
                                    </a:rPr>
                                    <m:t>𝑓</m:t>
                                  </m:r>
                                </m:e>
                                <m:sub>
                                  <m:r>
                                    <a:rPr lang="en-US" altLang="zh-CN" sz="1800" i="1" kern="0">
                                      <a:solidFill>
                                        <a:srgbClr val="000000"/>
                                      </a:solidFill>
                                      <a:latin typeface="Cambria Math" panose="02040503050406030204" pitchFamily="18" charset="0"/>
                                      <a:ea typeface="微软雅黑" panose="020B0503020204020204" pitchFamily="34" charset="-122"/>
                                    </a:rPr>
                                    <m:t>𝑙</m:t>
                                  </m:r>
                                </m:sub>
                                <m:sup>
                                  <m:r>
                                    <a:rPr lang="en-US" altLang="zh-CN" sz="1800" i="1" kern="0">
                                      <a:solidFill>
                                        <a:srgbClr val="000000"/>
                                      </a:solidFill>
                                      <a:latin typeface="Cambria Math" panose="02040503050406030204" pitchFamily="18" charset="0"/>
                                      <a:ea typeface="微软雅黑" panose="020B0503020204020204" pitchFamily="34" charset="-122"/>
                                    </a:rPr>
                                    <m:t>′</m:t>
                                  </m:r>
                                </m:sup>
                              </m:sSub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𝒛</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e>
                              </m:d>
                              <m:r>
                                <a:rPr lang="en-US" altLang="zh-CN" sz="1800" i="1" kern="0">
                                  <a:solidFill>
                                    <a:srgbClr val="000000"/>
                                  </a:solidFill>
                                  <a:latin typeface="Cambria Math" panose="02040503050406030204" pitchFamily="18" charset="0"/>
                                  <a:ea typeface="Cambria Math" panose="02040503050406030204" pitchFamily="18" charset="0"/>
                                </a:rPr>
                                <m:t>⊙</m:t>
                              </m:r>
                              <m:d>
                                <m:dPr>
                                  <m:ctrlPr>
                                    <a:rPr lang="en-US" altLang="zh-CN" sz="1800" i="1" ker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d>
                                        <m:dPr>
                                          <m:ctrlPr>
                                            <a:rPr lang="en-US" altLang="zh-CN" sz="1800" i="1" ker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𝑾</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1800" kern="0">
                                          <a:solidFill>
                                            <a:srgbClr val="000000"/>
                                          </a:solidFill>
                                          <a:latin typeface="Cambria Math" panose="02040503050406030204" pitchFamily="18" charset="0"/>
                                          <a:ea typeface="微软雅黑" panose="020B0503020204020204" pitchFamily="34" charset="-122"/>
                                        </a:rPr>
                                        <m:t>T</m:t>
                                      </m:r>
                                    </m:sup>
                                  </m:sSup>
                                  <m:r>
                                    <a:rPr lang="en-US" altLang="zh-CN" sz="1800" i="1" kern="0">
                                      <a:solidFill>
                                        <a:srgbClr val="000000"/>
                                      </a:solidFill>
                                      <a:latin typeface="Cambria Math" panose="02040503050406030204" pitchFamily="18" charset="0"/>
                                      <a:ea typeface="微软雅黑" panose="020B0503020204020204" pitchFamily="34" charset="-122"/>
                                    </a:rPr>
                                    <m:t> </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1</m:t>
                                          </m:r>
                                        </m:e>
                                      </m:d>
                                    </m:sup>
                                  </m:sSup>
                                </m:e>
                              </m:d>
                            </m:oMath>
                          </a14:m>
                          <a:r>
                            <a:rPr lang="zh-CN" altLang="en-US" sz="1800" dirty="0">
                              <a:latin typeface="微软雅黑" panose="020B0503020204020204" pitchFamily="34" charset="-122"/>
                              <a:ea typeface="微软雅黑" panose="020B0503020204020204" pitchFamily="34" charset="-122"/>
                            </a:rPr>
                            <a:t>；</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最后一层的误差为</a:t>
                          </a:r>
                          <a14:m>
                            <m:oMath xmlns:m="http://schemas.openxmlformats.org/officeDocument/2006/math">
                              <m:sSup>
                                <m:sSupPr>
                                  <m:ctrlPr>
                                    <a:rPr lang="en-US" altLang="zh-CN" sz="1800" i="1" kern="0" smtClean="0">
                                      <a:solidFill>
                                        <a:srgbClr val="0000FF"/>
                                      </a:solidFill>
                                      <a:latin typeface="Cambria Math" panose="02040503050406030204" pitchFamily="18" charset="0"/>
                                      <a:ea typeface="微软雅黑" panose="020B0503020204020204" pitchFamily="34" charset="-122"/>
                                    </a:rPr>
                                  </m:ctrlPr>
                                </m:sSupPr>
                                <m:e>
                                  <m:r>
                                    <a:rPr lang="zh-CN" altLang="en-US" sz="1800" b="1" i="1" kern="0">
                                      <a:solidFill>
                                        <a:srgbClr val="0000FF"/>
                                      </a:solidFill>
                                      <a:latin typeface="Cambria Math" panose="02040503050406030204" pitchFamily="18" charset="0"/>
                                      <a:ea typeface="微软雅黑" panose="020B0503020204020204" pitchFamily="34" charset="-122"/>
                                    </a:rPr>
                                    <m:t>𝜹</m:t>
                                  </m:r>
                                </m:e>
                                <m:sup>
                                  <m:r>
                                    <a:rPr lang="en-US" altLang="zh-CN" sz="1800" i="1" kern="0">
                                      <a:solidFill>
                                        <a:srgbClr val="0000FF"/>
                                      </a:solidFill>
                                      <a:latin typeface="Cambria Math" panose="02040503050406030204" pitchFamily="18" charset="0"/>
                                      <a:ea typeface="微软雅黑" panose="020B0503020204020204" pitchFamily="34" charset="-122"/>
                                    </a:rPr>
                                    <m:t>(</m:t>
                                  </m:r>
                                  <m:r>
                                    <a:rPr lang="en-US" altLang="zh-CN" sz="1800" b="0" i="1" kern="0" smtClean="0">
                                      <a:solidFill>
                                        <a:srgbClr val="0000FF"/>
                                      </a:solidFill>
                                      <a:latin typeface="Cambria Math" panose="02040503050406030204" pitchFamily="18" charset="0"/>
                                      <a:ea typeface="微软雅黑" panose="020B0503020204020204" pitchFamily="34" charset="-122"/>
                                    </a:rPr>
                                    <m:t>𝐿</m:t>
                                  </m:r>
                                  <m:r>
                                    <a:rPr lang="en-US" altLang="zh-CN" sz="1800" i="1" kern="0">
                                      <a:solidFill>
                                        <a:srgbClr val="0000FF"/>
                                      </a:solidFill>
                                      <a:latin typeface="Cambria Math" panose="02040503050406030204" pitchFamily="18" charset="0"/>
                                      <a:ea typeface="微软雅黑" panose="020B0503020204020204" pitchFamily="34" charset="-122"/>
                                    </a:rPr>
                                    <m:t>)</m:t>
                                  </m:r>
                                </m:sup>
                              </m:sSup>
                              <m:r>
                                <a:rPr lang="en-US" altLang="zh-CN" sz="1800" b="0" i="1" kern="0" smtClean="0">
                                  <a:solidFill>
                                    <a:srgbClr val="0000FF"/>
                                  </a:solidFill>
                                  <a:latin typeface="Cambria Math" panose="02040503050406030204" pitchFamily="18" charset="0"/>
                                  <a:ea typeface="Cambria Math" panose="02040503050406030204" pitchFamily="18" charset="0"/>
                                </a:rPr>
                                <m:t>=</m:t>
                              </m:r>
                              <m:sSubSup>
                                <m:sSubSupPr>
                                  <m:ctrlPr>
                                    <a:rPr lang="en-US" altLang="zh-CN" sz="1800" i="1" kern="0">
                                      <a:solidFill>
                                        <a:srgbClr val="0000FF"/>
                                      </a:solidFill>
                                      <a:latin typeface="Cambria Math" panose="02040503050406030204" pitchFamily="18" charset="0"/>
                                      <a:ea typeface="微软雅黑" panose="020B0503020204020204" pitchFamily="34" charset="-122"/>
                                    </a:rPr>
                                  </m:ctrlPr>
                                </m:sSubSupPr>
                                <m:e>
                                  <m:r>
                                    <a:rPr lang="en-US" altLang="zh-CN" sz="1800" i="1" kern="0">
                                      <a:solidFill>
                                        <a:srgbClr val="0000FF"/>
                                      </a:solidFill>
                                      <a:latin typeface="Cambria Math" panose="02040503050406030204" pitchFamily="18" charset="0"/>
                                      <a:ea typeface="微软雅黑" panose="020B0503020204020204" pitchFamily="34" charset="-122"/>
                                    </a:rPr>
                                    <m:t>𝑓</m:t>
                                  </m:r>
                                </m:e>
                                <m:sub>
                                  <m:r>
                                    <a:rPr lang="en-US" altLang="zh-CN" sz="1800" i="1" kern="0">
                                      <a:solidFill>
                                        <a:srgbClr val="0000FF"/>
                                      </a:solidFill>
                                      <a:latin typeface="Cambria Math" panose="02040503050406030204" pitchFamily="18" charset="0"/>
                                      <a:ea typeface="微软雅黑" panose="020B0503020204020204" pitchFamily="34" charset="-122"/>
                                    </a:rPr>
                                    <m:t>𝐿</m:t>
                                  </m:r>
                                </m:sub>
                                <m:sup>
                                  <m:r>
                                    <a:rPr lang="en-US" altLang="zh-CN" sz="1800" i="1" kern="0">
                                      <a:solidFill>
                                        <a:srgbClr val="0000FF"/>
                                      </a:solidFill>
                                      <a:latin typeface="Cambria Math" panose="02040503050406030204" pitchFamily="18" charset="0"/>
                                      <a:ea typeface="微软雅黑" panose="020B0503020204020204" pitchFamily="34" charset="-122"/>
                                    </a:rPr>
                                    <m:t>′</m:t>
                                  </m:r>
                                </m:sup>
                              </m:sSubSup>
                              <m:d>
                                <m:dPr>
                                  <m:ctrlPr>
                                    <a:rPr lang="en-US" altLang="zh-CN" sz="1800" i="1" kern="0">
                                      <a:solidFill>
                                        <a:srgbClr val="0000FF"/>
                                      </a:solidFill>
                                      <a:latin typeface="Cambria Math" panose="02040503050406030204" pitchFamily="18" charset="0"/>
                                      <a:ea typeface="微软雅黑" panose="020B0503020204020204" pitchFamily="34" charset="-122"/>
                                    </a:rPr>
                                  </m:ctrlPr>
                                </m:dPr>
                                <m:e>
                                  <m:sSup>
                                    <m:sSupPr>
                                      <m:ctrlPr>
                                        <a:rPr lang="en-US" altLang="zh-CN" sz="1800" i="1" kern="0">
                                          <a:solidFill>
                                            <a:srgbClr val="0000FF"/>
                                          </a:solidFill>
                                          <a:latin typeface="Cambria Math" panose="02040503050406030204" pitchFamily="18" charset="0"/>
                                          <a:ea typeface="微软雅黑" panose="020B0503020204020204" pitchFamily="34" charset="-122"/>
                                        </a:rPr>
                                      </m:ctrlPr>
                                    </m:sSupPr>
                                    <m:e>
                                      <m:r>
                                        <a:rPr lang="en-US" altLang="zh-CN" sz="1800" b="1" i="1" kern="0">
                                          <a:solidFill>
                                            <a:srgbClr val="0000FF"/>
                                          </a:solidFill>
                                          <a:latin typeface="Cambria Math" panose="02040503050406030204" pitchFamily="18" charset="0"/>
                                          <a:ea typeface="微软雅黑" panose="020B0503020204020204" pitchFamily="34" charset="-122"/>
                                        </a:rPr>
                                        <m:t>𝒛</m:t>
                                      </m:r>
                                    </m:e>
                                    <m:sup>
                                      <m:d>
                                        <m:dPr>
                                          <m:ctrlPr>
                                            <a:rPr lang="en-US" altLang="zh-CN" sz="1800" i="1" kern="0">
                                              <a:solidFill>
                                                <a:srgbClr val="0000FF"/>
                                              </a:solidFill>
                                              <a:latin typeface="Cambria Math" panose="02040503050406030204" pitchFamily="18" charset="0"/>
                                              <a:ea typeface="微软雅黑" panose="020B0503020204020204" pitchFamily="34" charset="-122"/>
                                            </a:rPr>
                                          </m:ctrlPr>
                                        </m:dPr>
                                        <m:e>
                                          <m:r>
                                            <a:rPr lang="en-US" altLang="zh-CN" sz="1800" i="1" kern="0">
                                              <a:solidFill>
                                                <a:srgbClr val="0000FF"/>
                                              </a:solidFill>
                                              <a:latin typeface="Cambria Math" panose="02040503050406030204" pitchFamily="18" charset="0"/>
                                              <a:ea typeface="微软雅黑" panose="020B0503020204020204" pitchFamily="34" charset="-122"/>
                                            </a:rPr>
                                            <m:t>𝐿</m:t>
                                          </m:r>
                                        </m:e>
                                      </m:d>
                                    </m:sup>
                                  </m:sSup>
                                </m:e>
                              </m:d>
                              <m:r>
                                <a:rPr lang="en-US" altLang="zh-CN" sz="1800" i="1" kern="0">
                                  <a:solidFill>
                                    <a:srgbClr val="0000FF"/>
                                  </a:solidFill>
                                  <a:latin typeface="Cambria Math" panose="02040503050406030204" pitchFamily="18" charset="0"/>
                                  <a:ea typeface="Cambria Math" panose="02040503050406030204" pitchFamily="18" charset="0"/>
                                </a:rPr>
                                <m:t>⊙</m:t>
                              </m:r>
                              <m:f>
                                <m:fPr>
                                  <m:ctrlPr>
                                    <a:rPr lang="en-US" altLang="zh-CN" sz="1800" i="1" kern="0">
                                      <a:solidFill>
                                        <a:srgbClr val="0000FF"/>
                                      </a:solidFill>
                                      <a:latin typeface="Cambria Math" panose="02040503050406030204" pitchFamily="18" charset="0"/>
                                      <a:ea typeface="微软雅黑" panose="020B0503020204020204" pitchFamily="34" charset="-122"/>
                                    </a:rPr>
                                  </m:ctrlPr>
                                </m:fPr>
                                <m:num>
                                  <m:r>
                                    <a:rPr lang="zh-CN" altLang="en-US" sz="1800" i="1" kern="0">
                                      <a:solidFill>
                                        <a:srgbClr val="0000FF"/>
                                      </a:solidFill>
                                      <a:latin typeface="Cambria Math" panose="02040503050406030204" pitchFamily="18" charset="0"/>
                                      <a:ea typeface="微软雅黑" panose="020B0503020204020204" pitchFamily="34" charset="-122"/>
                                    </a:rPr>
                                    <m:t>𝜕</m:t>
                                  </m:r>
                                  <m:r>
                                    <a:rPr lang="en-US" altLang="zh-CN" sz="1800" kern="0">
                                      <a:solidFill>
                                        <a:srgbClr val="0000FF"/>
                                      </a:solidFill>
                                      <a:latin typeface="Cambria Math" panose="02040503050406030204" pitchFamily="18" charset="0"/>
                                      <a:ea typeface="楷体" panose="02010609060101010101" pitchFamily="49" charset="-122"/>
                                    </a:rPr>
                                    <m:t>𝐿</m:t>
                                  </m:r>
                                  <m:d>
                                    <m:dPr>
                                      <m:ctrlPr>
                                        <a:rPr lang="en-US" altLang="zh-CN" sz="1800" i="1" kern="0">
                                          <a:solidFill>
                                            <a:srgbClr val="0000FF"/>
                                          </a:solidFill>
                                          <a:latin typeface="Cambria Math" panose="02040503050406030204" pitchFamily="18" charset="0"/>
                                          <a:ea typeface="楷体" panose="02010609060101010101" pitchFamily="49" charset="-122"/>
                                        </a:rPr>
                                      </m:ctrlPr>
                                    </m:dPr>
                                    <m:e>
                                      <m:r>
                                        <a:rPr lang="en-US" altLang="zh-CN" sz="1800" kern="0">
                                          <a:solidFill>
                                            <a:srgbClr val="0000FF"/>
                                          </a:solidFill>
                                          <a:latin typeface="Cambria Math" panose="02040503050406030204" pitchFamily="18" charset="0"/>
                                          <a:ea typeface="楷体" panose="02010609060101010101" pitchFamily="49" charset="-122"/>
                                        </a:rPr>
                                        <m:t>𝒚</m:t>
                                      </m:r>
                                      <m:r>
                                        <a:rPr lang="en-US" altLang="zh-CN" sz="1800" kern="0">
                                          <a:solidFill>
                                            <a:srgbClr val="0000FF"/>
                                          </a:solidFill>
                                          <a:latin typeface="Cambria Math" panose="02040503050406030204" pitchFamily="18" charset="0"/>
                                          <a:ea typeface="楷体" panose="02010609060101010101" pitchFamily="49" charset="-122"/>
                                        </a:rPr>
                                        <m:t>,</m:t>
                                      </m:r>
                                      <m:acc>
                                        <m:accPr>
                                          <m:ctrlPr>
                                            <a:rPr lang="en-US" altLang="zh-CN" sz="1800" i="1" kern="0">
                                              <a:solidFill>
                                                <a:srgbClr val="0000FF"/>
                                              </a:solidFill>
                                              <a:latin typeface="Cambria Math" panose="02040503050406030204" pitchFamily="18" charset="0"/>
                                              <a:ea typeface="楷体" panose="02010609060101010101" pitchFamily="49" charset="-122"/>
                                            </a:rPr>
                                          </m:ctrlPr>
                                        </m:accPr>
                                        <m:e>
                                          <m:r>
                                            <a:rPr lang="en-US" altLang="zh-CN" sz="1800" kern="0">
                                              <a:solidFill>
                                                <a:srgbClr val="0000FF"/>
                                              </a:solidFill>
                                              <a:latin typeface="Cambria Math" panose="02040503050406030204" pitchFamily="18" charset="0"/>
                                              <a:ea typeface="楷体" panose="02010609060101010101" pitchFamily="49" charset="-122"/>
                                            </a:rPr>
                                            <m:t>𝒚</m:t>
                                          </m:r>
                                        </m:e>
                                      </m:acc>
                                    </m:e>
                                  </m:d>
                                </m:num>
                                <m:den>
                                  <m:r>
                                    <a:rPr lang="zh-CN" altLang="en-US" sz="1800" i="1" kern="0">
                                      <a:solidFill>
                                        <a:srgbClr val="0000FF"/>
                                      </a:solidFill>
                                      <a:latin typeface="Cambria Math" panose="02040503050406030204" pitchFamily="18" charset="0"/>
                                      <a:ea typeface="微软雅黑" panose="020B0503020204020204" pitchFamily="34" charset="-122"/>
                                    </a:rPr>
                                    <m:t>𝜕</m:t>
                                  </m:r>
                                  <m:acc>
                                    <m:accPr>
                                      <m:ctrlPr>
                                        <a:rPr lang="en-US" altLang="zh-CN" sz="1800" i="1" kern="0">
                                          <a:solidFill>
                                            <a:srgbClr val="0000FF"/>
                                          </a:solidFill>
                                          <a:latin typeface="Cambria Math" panose="02040503050406030204" pitchFamily="18" charset="0"/>
                                          <a:ea typeface="楷体" panose="02010609060101010101" pitchFamily="49" charset="-122"/>
                                        </a:rPr>
                                      </m:ctrlPr>
                                    </m:accPr>
                                    <m:e>
                                      <m:r>
                                        <a:rPr lang="en-US" altLang="zh-CN" sz="1800" kern="0">
                                          <a:solidFill>
                                            <a:srgbClr val="0000FF"/>
                                          </a:solidFill>
                                          <a:latin typeface="Cambria Math" panose="02040503050406030204" pitchFamily="18" charset="0"/>
                                          <a:ea typeface="楷体" panose="02010609060101010101" pitchFamily="49" charset="-122"/>
                                        </a:rPr>
                                        <m:t>𝒚</m:t>
                                      </m:r>
                                    </m:e>
                                  </m:acc>
                                </m:den>
                              </m:f>
                            </m:oMath>
                          </a14:m>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solidFill>
                                <a:srgbClr val="0000FF"/>
                              </a:solidFill>
                              <a:latin typeface="微软雅黑" panose="020B0503020204020204" pitchFamily="34" charset="-122"/>
                              <a:ea typeface="微软雅黑" panose="020B0503020204020204" pitchFamily="34" charset="-122"/>
                            </a:rPr>
                            <a:t>              //</a:t>
                          </a:r>
                          <a:r>
                            <a:rPr lang="zh-CN" altLang="en-US" sz="1800" dirty="0">
                              <a:solidFill>
                                <a:srgbClr val="0000FF"/>
                              </a:solidFill>
                              <a:latin typeface="微软雅黑" panose="020B0503020204020204" pitchFamily="34" charset="-122"/>
                              <a:ea typeface="微软雅黑" panose="020B0503020204020204" pitchFamily="34" charset="-122"/>
                            </a:rPr>
                            <a:t>计算每一层的梯度</a:t>
                          </a:r>
                          <a:endParaRPr lang="en-US" altLang="zh-CN" sz="1800" dirty="0">
                            <a:solidFill>
                              <a:srgbClr val="0000F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8          </a:t>
                          </a:r>
                          <a14:m>
                            <m:oMath xmlns:m="http://schemas.openxmlformats.org/officeDocument/2006/math">
                              <m:r>
                                <a:rPr lang="en-US" altLang="zh-CN" sz="1800" b="0" i="0" kern="0" smtClean="0">
                                  <a:solidFill>
                                    <a:srgbClr val="000000"/>
                                  </a:solidFill>
                                  <a:latin typeface="Cambria Math" panose="02040503050406030204" pitchFamily="18" charset="0"/>
                                  <a:ea typeface="微软雅黑" panose="020B0503020204020204" pitchFamily="34" charset="-122"/>
                                </a:rPr>
                                <m:t> </m:t>
                              </m:r>
                              <m:f>
                                <m:fPr>
                                  <m:ctrlPr>
                                    <a:rPr lang="en-US" altLang="zh-CN" sz="1800" i="1" kern="0" smtClean="0">
                                      <a:solidFill>
                                        <a:srgbClr val="000000"/>
                                      </a:solidFill>
                                      <a:latin typeface="Cambria Math" panose="02040503050406030204" pitchFamily="18" charset="0"/>
                                      <a:ea typeface="微软雅黑" panose="020B0503020204020204" pitchFamily="34" charset="-122"/>
                                    </a:rPr>
                                  </m:ctrlPr>
                                </m:fPr>
                                <m:num>
                                  <m:r>
                                    <a:rPr lang="zh-CN" altLang="en-US" sz="1800" i="1" kern="0">
                                      <a:solidFill>
                                        <a:srgbClr val="000000"/>
                                      </a:solidFill>
                                      <a:latin typeface="Cambria Math" panose="02040503050406030204" pitchFamily="18" charset="0"/>
                                      <a:ea typeface="微软雅黑" panose="020B0503020204020204" pitchFamily="34" charset="-122"/>
                                    </a:rPr>
                                    <m:t>𝜕</m:t>
                                  </m:r>
                                  <m:r>
                                    <a:rPr lang="en-US" altLang="zh-CN" sz="1800" kern="0">
                                      <a:solidFill>
                                        <a:srgbClr val="000000"/>
                                      </a:solidFill>
                                      <a:latin typeface="Cambria Math" panose="02040503050406030204" pitchFamily="18" charset="0"/>
                                      <a:ea typeface="楷体" panose="02010609060101010101" pitchFamily="49" charset="-122"/>
                                    </a:rPr>
                                    <m:t>𝐿</m:t>
                                  </m:r>
                                  <m:r>
                                    <a:rPr lang="en-US" altLang="zh-CN" sz="1800" kern="0">
                                      <a:solidFill>
                                        <a:srgbClr val="000000"/>
                                      </a:solidFill>
                                      <a:latin typeface="Cambria Math" panose="02040503050406030204" pitchFamily="18" charset="0"/>
                                      <a:ea typeface="楷体" panose="02010609060101010101" pitchFamily="49" charset="-122"/>
                                    </a:rPr>
                                    <m:t>(</m:t>
                                  </m:r>
                                  <m:r>
                                    <a:rPr lang="en-US" altLang="zh-CN" sz="1800" kern="0">
                                      <a:solidFill>
                                        <a:srgbClr val="000000"/>
                                      </a:solidFill>
                                      <a:latin typeface="Cambria Math" panose="02040503050406030204" pitchFamily="18" charset="0"/>
                                      <a:ea typeface="楷体" panose="02010609060101010101" pitchFamily="49" charset="-122"/>
                                    </a:rPr>
                                    <m:t>𝒚</m:t>
                                  </m:r>
                                  <m:r>
                                    <a:rPr lang="en-US" altLang="zh-CN" sz="1800" kern="0">
                                      <a:solidFill>
                                        <a:srgbClr val="000000"/>
                                      </a:solidFill>
                                      <a:latin typeface="Cambria Math" panose="02040503050406030204" pitchFamily="18" charset="0"/>
                                      <a:ea typeface="楷体" panose="02010609060101010101" pitchFamily="49" charset="-122"/>
                                    </a:rPr>
                                    <m:t>,</m:t>
                                  </m:r>
                                  <m:acc>
                                    <m:accPr>
                                      <m:ctrlPr>
                                        <a:rPr lang="en-US" altLang="zh-CN" sz="1800" i="1" kern="0">
                                          <a:solidFill>
                                            <a:srgbClr val="000000"/>
                                          </a:solidFill>
                                          <a:latin typeface="Cambria Math" panose="02040503050406030204" pitchFamily="18" charset="0"/>
                                          <a:ea typeface="楷体" panose="02010609060101010101" pitchFamily="49" charset="-122"/>
                                        </a:rPr>
                                      </m:ctrlPr>
                                    </m:accPr>
                                    <m:e>
                                      <m:r>
                                        <a:rPr lang="en-US" altLang="zh-CN" sz="1800" kern="0">
                                          <a:solidFill>
                                            <a:srgbClr val="000000"/>
                                          </a:solidFill>
                                          <a:latin typeface="Cambria Math" panose="02040503050406030204" pitchFamily="18" charset="0"/>
                                          <a:ea typeface="楷体" panose="02010609060101010101" pitchFamily="49" charset="-122"/>
                                        </a:rPr>
                                        <m:t>𝒚</m:t>
                                      </m:r>
                                    </m:e>
                                  </m:acc>
                                  <m:r>
                                    <a:rPr lang="en-US" altLang="zh-CN" sz="1800" kern="0">
                                      <a:solidFill>
                                        <a:srgbClr val="000000"/>
                                      </a:solidFill>
                                      <a:latin typeface="Cambria Math" panose="02040503050406030204" pitchFamily="18" charset="0"/>
                                      <a:ea typeface="楷体" panose="02010609060101010101" pitchFamily="49" charset="-122"/>
                                    </a:rPr>
                                    <m:t>)</m:t>
                                  </m:r>
                                </m:num>
                                <m:den>
                                  <m:r>
                                    <a:rPr lang="zh-CN" altLang="en-US" sz="1800" i="1" ker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𝑾</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den>
                              </m:f>
                              <m:r>
                                <a:rPr lang="en-US" altLang="zh-CN" sz="1800" i="1" ker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d>
                                    <m:dPr>
                                      <m:ctrlPr>
                                        <a:rPr lang="en-US" altLang="zh-CN" sz="1800" i="1" ker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𝒂</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1800" kern="0">
                                      <a:solidFill>
                                        <a:srgbClr val="000000"/>
                                      </a:solidFill>
                                      <a:latin typeface="Cambria Math" panose="02040503050406030204" pitchFamily="18" charset="0"/>
                                      <a:ea typeface="微软雅黑" panose="020B0503020204020204" pitchFamily="34" charset="-122"/>
                                    </a:rPr>
                                    <m:t>T</m:t>
                                  </m:r>
                                </m:sup>
                              </m:sSup>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 9           </a:t>
                          </a:r>
                          <a14:m>
                            <m:oMath xmlns:m="http://schemas.openxmlformats.org/officeDocument/2006/math">
                              <m:f>
                                <m:fPr>
                                  <m:ctrlPr>
                                    <a:rPr lang="en-US" altLang="zh-CN" sz="1800" i="1" kern="0" smtClean="0">
                                      <a:solidFill>
                                        <a:srgbClr val="000000"/>
                                      </a:solidFill>
                                      <a:latin typeface="Cambria Math" panose="02040503050406030204" pitchFamily="18" charset="0"/>
                                      <a:ea typeface="微软雅黑" panose="020B0503020204020204" pitchFamily="34" charset="-122"/>
                                    </a:rPr>
                                  </m:ctrlPr>
                                </m:fPr>
                                <m:num>
                                  <m:r>
                                    <a:rPr lang="zh-CN" altLang="en-US" sz="1800" i="1" kern="0">
                                      <a:solidFill>
                                        <a:srgbClr val="000000"/>
                                      </a:solidFill>
                                      <a:latin typeface="Cambria Math" panose="02040503050406030204" pitchFamily="18" charset="0"/>
                                      <a:ea typeface="微软雅黑" panose="020B0503020204020204" pitchFamily="34" charset="-122"/>
                                    </a:rPr>
                                    <m:t>𝜕</m:t>
                                  </m:r>
                                  <m:r>
                                    <a:rPr lang="en-US" altLang="zh-CN" sz="1800" kern="0">
                                      <a:solidFill>
                                        <a:srgbClr val="000000"/>
                                      </a:solidFill>
                                      <a:latin typeface="Cambria Math" panose="02040503050406030204" pitchFamily="18" charset="0"/>
                                      <a:ea typeface="楷体" panose="02010609060101010101" pitchFamily="49" charset="-122"/>
                                    </a:rPr>
                                    <m:t>𝐿</m:t>
                                  </m:r>
                                  <m:r>
                                    <a:rPr lang="en-US" altLang="zh-CN" sz="1800" kern="0">
                                      <a:solidFill>
                                        <a:srgbClr val="000000"/>
                                      </a:solidFill>
                                      <a:latin typeface="Cambria Math" panose="02040503050406030204" pitchFamily="18" charset="0"/>
                                      <a:ea typeface="楷体" panose="02010609060101010101" pitchFamily="49" charset="-122"/>
                                    </a:rPr>
                                    <m:t>(</m:t>
                                  </m:r>
                                  <m:r>
                                    <a:rPr lang="en-US" altLang="zh-CN" sz="1800" kern="0">
                                      <a:solidFill>
                                        <a:srgbClr val="000000"/>
                                      </a:solidFill>
                                      <a:latin typeface="Cambria Math" panose="02040503050406030204" pitchFamily="18" charset="0"/>
                                      <a:ea typeface="楷体" panose="02010609060101010101" pitchFamily="49" charset="-122"/>
                                    </a:rPr>
                                    <m:t>𝒚</m:t>
                                  </m:r>
                                  <m:r>
                                    <a:rPr lang="en-US" altLang="zh-CN" sz="1800" kern="0">
                                      <a:solidFill>
                                        <a:srgbClr val="000000"/>
                                      </a:solidFill>
                                      <a:latin typeface="Cambria Math" panose="02040503050406030204" pitchFamily="18" charset="0"/>
                                      <a:ea typeface="楷体" panose="02010609060101010101" pitchFamily="49" charset="-122"/>
                                    </a:rPr>
                                    <m:t>,</m:t>
                                  </m:r>
                                  <m:acc>
                                    <m:accPr>
                                      <m:ctrlPr>
                                        <a:rPr lang="en-US" altLang="zh-CN" sz="1800" i="1" kern="0">
                                          <a:solidFill>
                                            <a:srgbClr val="000000"/>
                                          </a:solidFill>
                                          <a:latin typeface="Cambria Math" panose="02040503050406030204" pitchFamily="18" charset="0"/>
                                          <a:ea typeface="楷体" panose="02010609060101010101" pitchFamily="49" charset="-122"/>
                                        </a:rPr>
                                      </m:ctrlPr>
                                    </m:accPr>
                                    <m:e>
                                      <m:r>
                                        <a:rPr lang="en-US" altLang="zh-CN" sz="1800" kern="0">
                                          <a:solidFill>
                                            <a:srgbClr val="000000"/>
                                          </a:solidFill>
                                          <a:latin typeface="Cambria Math" panose="02040503050406030204" pitchFamily="18" charset="0"/>
                                          <a:ea typeface="楷体" panose="02010609060101010101" pitchFamily="49" charset="-122"/>
                                        </a:rPr>
                                        <m:t>𝒚</m:t>
                                      </m:r>
                                    </m:e>
                                  </m:acc>
                                  <m:r>
                                    <a:rPr lang="en-US" altLang="zh-CN" sz="1800" kern="0">
                                      <a:solidFill>
                                        <a:srgbClr val="000000"/>
                                      </a:solidFill>
                                      <a:latin typeface="Cambria Math" panose="02040503050406030204" pitchFamily="18" charset="0"/>
                                      <a:ea typeface="楷体" panose="02010609060101010101" pitchFamily="49" charset="-122"/>
                                    </a:rPr>
                                    <m:t>)</m:t>
                                  </m:r>
                                </m:num>
                                <m:den>
                                  <m:r>
                                    <a:rPr lang="zh-CN" altLang="en-US" sz="1800" i="1" kern="0">
                                      <a:solidFill>
                                        <a:srgbClr val="000000"/>
                                      </a:solidFill>
                                      <a:latin typeface="Cambria Math" panose="02040503050406030204" pitchFamily="18" charset="0"/>
                                      <a:ea typeface="微软雅黑" panose="020B0503020204020204" pitchFamily="34" charset="-122"/>
                                    </a:rPr>
                                    <m:t>𝜕</m:t>
                                  </m:r>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𝒃</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den>
                              </m:f>
                              <m:r>
                                <a:rPr lang="en-US" altLang="zh-CN" sz="1800" i="1" ker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solidFill>
                                <a:srgbClr val="0000FF"/>
                              </a:solidFill>
                              <a:latin typeface="微软雅黑" panose="020B0503020204020204" pitchFamily="34" charset="-122"/>
                              <a:ea typeface="微软雅黑" panose="020B0503020204020204" pitchFamily="34" charset="-122"/>
                            </a:rPr>
                            <a:t>              //</a:t>
                          </a:r>
                          <a:r>
                            <a:rPr lang="zh-CN" altLang="en-US" sz="1800" dirty="0">
                              <a:solidFill>
                                <a:srgbClr val="0000FF"/>
                              </a:solidFill>
                              <a:latin typeface="微软雅黑" panose="020B0503020204020204" pitchFamily="34" charset="-122"/>
                              <a:ea typeface="微软雅黑" panose="020B0503020204020204" pitchFamily="34" charset="-122"/>
                            </a:rPr>
                            <a:t>更新参数</a:t>
                          </a:r>
                          <a:endParaRPr lang="en-US" altLang="zh-CN" sz="1800" dirty="0">
                            <a:solidFill>
                              <a:srgbClr val="0000F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10          </a:t>
                          </a:r>
                          <a14:m>
                            <m:oMath xmlns:m="http://schemas.openxmlformats.org/officeDocument/2006/math">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𝑾</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kern="0" smtClean="0">
                                  <a:solidFill>
                                    <a:srgbClr val="000000"/>
                                  </a:solidFill>
                                  <a:latin typeface="Cambria Math" panose="02040503050406030204" pitchFamily="18" charset="0"/>
                                  <a:ea typeface="Cambria Math" panose="02040503050406030204" pitchFamily="18" charset="0"/>
                                </a:rPr>
                                <m:t>←</m:t>
                              </m:r>
                              <m:r>
                                <a:rPr lang="en-US" altLang="zh-CN" sz="1800" i="1" kern="0" dirty="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𝑾</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kern="0">
                                  <a:solidFill>
                                    <a:srgbClr val="000000"/>
                                  </a:solidFill>
                                  <a:latin typeface="Cambria Math" panose="02040503050406030204" pitchFamily="18" charset="0"/>
                                  <a:ea typeface="微软雅黑" panose="020B0503020204020204" pitchFamily="34" charset="-122"/>
                                </a:rPr>
                                <m:t>−</m:t>
                              </m:r>
                              <m:r>
                                <a:rPr lang="zh-CN" altLang="en-US" sz="1800" i="1" kern="0">
                                  <a:solidFill>
                                    <a:srgbClr val="000000"/>
                                  </a:solidFill>
                                  <a:latin typeface="Cambria Math" panose="02040503050406030204" pitchFamily="18" charset="0"/>
                                  <a:ea typeface="微软雅黑" panose="020B0503020204020204" pitchFamily="34" charset="-122"/>
                                </a:rPr>
                                <m:t>𝛼</m:t>
                              </m:r>
                              <m:d>
                                <m:dPr>
                                  <m:ctrlPr>
                                    <a:rPr lang="en-US" altLang="zh-CN" sz="1800" i="1" kern="0" smtClea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d>
                                        <m:dPr>
                                          <m:ctrlPr>
                                            <a:rPr lang="en-US" altLang="zh-CN" sz="1800" i="1" kern="0">
                                              <a:solidFill>
                                                <a:srgbClr val="000000"/>
                                              </a:solidFill>
                                              <a:latin typeface="Cambria Math" panose="02040503050406030204" pitchFamily="18" charset="0"/>
                                              <a:ea typeface="微软雅黑" panose="020B0503020204020204" pitchFamily="34" charset="-122"/>
                                            </a:rPr>
                                          </m:ctrlPr>
                                        </m:dPr>
                                        <m:e>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𝒂</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1</m:t>
                                                  </m:r>
                                                </m:e>
                                              </m:d>
                                            </m:sup>
                                          </m:sSup>
                                        </m:e>
                                      </m:d>
                                    </m:e>
                                    <m:sup>
                                      <m:r>
                                        <m:rPr>
                                          <m:sty m:val="p"/>
                                        </m:rPr>
                                        <a:rPr lang="en-US" altLang="zh-CN" sz="1800" kern="0">
                                          <a:solidFill>
                                            <a:srgbClr val="000000"/>
                                          </a:solidFill>
                                          <a:latin typeface="Cambria Math" panose="02040503050406030204" pitchFamily="18" charset="0"/>
                                          <a:ea typeface="微软雅黑" panose="020B0503020204020204" pitchFamily="34" charset="-122"/>
                                        </a:rPr>
                                        <m:t>T</m:t>
                                      </m:r>
                                    </m:sup>
                                  </m:sSup>
                                  <m:r>
                                    <a:rPr lang="en-US" altLang="zh-CN" sz="1800" b="0" i="1" kern="0" smtClean="0">
                                      <a:solidFill>
                                        <a:srgbClr val="000000"/>
                                      </a:solidFill>
                                      <a:latin typeface="Cambria Math" panose="02040503050406030204" pitchFamily="18" charset="0"/>
                                      <a:ea typeface="微软雅黑" panose="020B0503020204020204" pitchFamily="34" charset="-122"/>
                                    </a:rPr>
                                    <m:t>+</m:t>
                                  </m:r>
                                  <m:r>
                                    <a:rPr lang="zh-CN" altLang="en-US" sz="1800" i="1" kern="0">
                                      <a:solidFill>
                                        <a:srgbClr val="000000"/>
                                      </a:solidFill>
                                      <a:latin typeface="Cambria Math" panose="02040503050406030204" pitchFamily="18" charset="0"/>
                                      <a:ea typeface="微软雅黑" panose="020B0503020204020204" pitchFamily="34" charset="-122"/>
                                    </a:rPr>
                                    <m:t>𝜆</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a:solidFill>
                                            <a:srgbClr val="000000"/>
                                          </a:solidFill>
                                          <a:latin typeface="Cambria Math" panose="02040503050406030204" pitchFamily="18" charset="0"/>
                                          <a:ea typeface="微软雅黑" panose="020B0503020204020204" pitchFamily="34" charset="-122"/>
                                        </a:rPr>
                                        <m:t>𝑾</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e>
                              </m:d>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11          </a:t>
                          </a:r>
                          <a14:m>
                            <m:oMath xmlns:m="http://schemas.openxmlformats.org/officeDocument/2006/math">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𝒃</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kern="0" dirty="0" smtClean="0">
                                  <a:solidFill>
                                    <a:srgbClr val="000000"/>
                                  </a:solidFill>
                                  <a:latin typeface="Cambria Math" panose="02040503050406030204" pitchFamily="18" charset="0"/>
                                  <a:ea typeface="微软雅黑" panose="020B0503020204020204" pitchFamily="34" charset="-122"/>
                                </a:rPr>
                                <m:t>=</m:t>
                              </m:r>
                              <m:sSup>
                                <m:sSupPr>
                                  <m:ctrlPr>
                                    <a:rPr lang="en-US" altLang="zh-CN" sz="1800" i="1" kern="0">
                                      <a:solidFill>
                                        <a:srgbClr val="000000"/>
                                      </a:solidFill>
                                      <a:latin typeface="Cambria Math" panose="02040503050406030204" pitchFamily="18" charset="0"/>
                                      <a:ea typeface="微软雅黑" panose="020B0503020204020204" pitchFamily="34" charset="-122"/>
                                    </a:rPr>
                                  </m:ctrlPr>
                                </m:sSupPr>
                                <m:e>
                                  <m:r>
                                    <a:rPr lang="en-US" altLang="zh-CN" sz="1800" b="1" i="1" kern="0" smtClean="0">
                                      <a:solidFill>
                                        <a:srgbClr val="000000"/>
                                      </a:solidFill>
                                      <a:latin typeface="Cambria Math" panose="02040503050406030204" pitchFamily="18" charset="0"/>
                                      <a:ea typeface="微软雅黑" panose="020B0503020204020204" pitchFamily="34" charset="-122"/>
                                    </a:rPr>
                                    <m:t>𝒃</m:t>
                                  </m:r>
                                </m:e>
                                <m:sup>
                                  <m:r>
                                    <a:rPr lang="en-US" altLang="zh-CN" sz="1800" i="1" kern="0">
                                      <a:solidFill>
                                        <a:srgbClr val="000000"/>
                                      </a:solidFill>
                                      <a:latin typeface="Cambria Math" panose="02040503050406030204" pitchFamily="18" charset="0"/>
                                      <a:ea typeface="微软雅黑" panose="020B0503020204020204" pitchFamily="34" charset="-122"/>
                                    </a:rPr>
                                    <m:t>(</m:t>
                                  </m:r>
                                  <m:r>
                                    <a:rPr lang="en-US" altLang="zh-CN" sz="1800" i="1" kern="0">
                                      <a:solidFill>
                                        <a:srgbClr val="000000"/>
                                      </a:solidFill>
                                      <a:latin typeface="Cambria Math" panose="02040503050406030204" pitchFamily="18" charset="0"/>
                                      <a:ea typeface="微软雅黑" panose="020B0503020204020204" pitchFamily="34" charset="-122"/>
                                    </a:rPr>
                                    <m:t>𝑙</m:t>
                                  </m:r>
                                  <m:r>
                                    <a:rPr lang="en-US" altLang="zh-CN" sz="1800" i="1" kern="0">
                                      <a:solidFill>
                                        <a:srgbClr val="000000"/>
                                      </a:solidFill>
                                      <a:latin typeface="Cambria Math" panose="02040503050406030204" pitchFamily="18" charset="0"/>
                                      <a:ea typeface="微软雅黑" panose="020B0503020204020204" pitchFamily="34" charset="-122"/>
                                    </a:rPr>
                                    <m:t>)</m:t>
                                  </m:r>
                                </m:sup>
                              </m:sSup>
                              <m:r>
                                <a:rPr lang="en-US" altLang="zh-CN" sz="1800" i="1" kern="0">
                                  <a:solidFill>
                                    <a:srgbClr val="000000"/>
                                  </a:solidFill>
                                  <a:latin typeface="Cambria Math" panose="02040503050406030204" pitchFamily="18" charset="0"/>
                                  <a:ea typeface="微软雅黑" panose="020B0503020204020204" pitchFamily="34" charset="-122"/>
                                </a:rPr>
                                <m:t>−</m:t>
                              </m:r>
                              <m:r>
                                <a:rPr lang="zh-CN" altLang="en-US" sz="1800" i="1" kern="0">
                                  <a:solidFill>
                                    <a:srgbClr val="000000"/>
                                  </a:solidFill>
                                  <a:latin typeface="Cambria Math" panose="02040503050406030204" pitchFamily="18" charset="0"/>
                                  <a:ea typeface="微软雅黑" panose="020B0503020204020204" pitchFamily="34" charset="-122"/>
                                </a:rPr>
                                <m:t>𝛼</m:t>
                              </m:r>
                              <m:sSup>
                                <m:sSupPr>
                                  <m:ctrlPr>
                                    <a:rPr lang="en-US" altLang="zh-CN" sz="1800" i="1" kern="0" smtClean="0">
                                      <a:solidFill>
                                        <a:srgbClr val="000000"/>
                                      </a:solidFill>
                                      <a:latin typeface="Cambria Math" panose="02040503050406030204" pitchFamily="18" charset="0"/>
                                      <a:ea typeface="微软雅黑" panose="020B0503020204020204" pitchFamily="34" charset="-122"/>
                                    </a:rPr>
                                  </m:ctrlPr>
                                </m:sSupPr>
                                <m:e>
                                  <m:r>
                                    <a:rPr lang="zh-CN" altLang="en-US" sz="1800" b="1" i="1" kern="0">
                                      <a:solidFill>
                                        <a:srgbClr val="000000"/>
                                      </a:solidFill>
                                      <a:latin typeface="Cambria Math" panose="02040503050406030204" pitchFamily="18" charset="0"/>
                                      <a:ea typeface="微软雅黑" panose="020B0503020204020204" pitchFamily="34" charset="-122"/>
                                    </a:rPr>
                                    <m:t>𝜹</m:t>
                                  </m:r>
                                </m:e>
                                <m:sup>
                                  <m:d>
                                    <m:dPr>
                                      <m:ctrlPr>
                                        <a:rPr lang="en-US" altLang="zh-CN" sz="1800" i="1" kern="0">
                                          <a:solidFill>
                                            <a:srgbClr val="000000"/>
                                          </a:solidFill>
                                          <a:latin typeface="Cambria Math" panose="02040503050406030204" pitchFamily="18" charset="0"/>
                                          <a:ea typeface="微软雅黑" panose="020B0503020204020204" pitchFamily="34" charset="-122"/>
                                        </a:rPr>
                                      </m:ctrlPr>
                                    </m:dPr>
                                    <m:e>
                                      <m:r>
                                        <a:rPr lang="en-US" altLang="zh-CN" sz="1800" i="1" kern="0">
                                          <a:solidFill>
                                            <a:srgbClr val="000000"/>
                                          </a:solidFill>
                                          <a:latin typeface="Cambria Math" panose="02040503050406030204" pitchFamily="18" charset="0"/>
                                          <a:ea typeface="微软雅黑" panose="020B0503020204020204" pitchFamily="34" charset="-122"/>
                                        </a:rPr>
                                        <m:t>𝑙</m:t>
                                      </m:r>
                                    </m:e>
                                  </m:d>
                                </m:sup>
                              </m:sSup>
                            </m:oMath>
                          </a14:m>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12     </a:t>
                          </a:r>
                          <a:r>
                            <a:rPr lang="en-US" altLang="zh-CN" sz="1800" b="1" dirty="0">
                              <a:latin typeface="微软雅黑" panose="020B0503020204020204" pitchFamily="34" charset="-122"/>
                              <a:ea typeface="微软雅黑" panose="020B0503020204020204" pitchFamily="34" charset="-122"/>
                            </a:rPr>
                            <a:t>end</a:t>
                          </a:r>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10000"/>
                            </a:lnSpc>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rPr>
                            <a:t>13 </a:t>
                          </a:r>
                          <a:r>
                            <a:rPr lang="en-US" altLang="zh-CN" sz="1800" b="1" dirty="0">
                              <a:latin typeface="微软雅黑" panose="020B0503020204020204" pitchFamily="34" charset="-122"/>
                              <a:ea typeface="微软雅黑" panose="020B0503020204020204" pitchFamily="34" charset="-122"/>
                            </a:rPr>
                            <a:t>until</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模型在验证集</a:t>
                          </a:r>
                          <a14:m>
                            <m:oMath xmlns:m="http://schemas.openxmlformats.org/officeDocument/2006/math">
                              <m:r>
                                <a:rPr lang="en-US" altLang="zh-CN" sz="1800" b="0" i="1" smtClean="0">
                                  <a:solidFill>
                                    <a:srgbClr val="000000"/>
                                  </a:solidFill>
                                  <a:latin typeface="Cambria Math" panose="02040503050406030204" pitchFamily="18" charset="0"/>
                                  <a:ea typeface="微软雅黑" panose="020B0503020204020204" pitchFamily="34" charset="-122"/>
                                </a:rPr>
                                <m:t>𝑉</m:t>
                              </m:r>
                            </m:oMath>
                          </a14:m>
                          <a:r>
                            <a:rPr lang="zh-CN" altLang="en-US" sz="1800" dirty="0">
                              <a:latin typeface="微软雅黑" panose="020B0503020204020204" pitchFamily="34" charset="-122"/>
                              <a:ea typeface="微软雅黑" panose="020B0503020204020204" pitchFamily="34" charset="-122"/>
                            </a:rPr>
                            <a:t>上的错误率不再下降</a:t>
                          </a:r>
                          <a:r>
                            <a:rPr lang="en-US" altLang="zh-CN" sz="1800"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lnT w="12700" cap="flat" cmpd="sng" algn="ctr">
                          <a:solidFill>
                            <a:srgbClr val="FFC000"/>
                          </a:solidFill>
                          <a:prstDash val="solid"/>
                          <a:round/>
                          <a:headEnd type="none" w="med" len="med"/>
                          <a:tailEnd type="none" w="med" len="med"/>
                        </a:lnT>
                        <a:lnB w="28575" cap="flat" cmpd="sng" algn="ctr">
                          <a:solidFill>
                            <a:srgbClr val="FFC000"/>
                          </a:solidFill>
                          <a:prstDash val="solid"/>
                          <a:round/>
                          <a:headEnd type="none" w="med" len="med"/>
                          <a:tailEnd type="none" w="med" len="med"/>
                        </a:lnB>
                        <a:solidFill>
                          <a:schemeClr val="bg1"/>
                        </a:solidFill>
                      </a:tcPr>
                    </a:tc>
                  </a:tr>
                </a:tbl>
              </a:graphicData>
            </a:graphic>
          </p:graphicFrame>
        </mc:Choice>
        <mc:Fallback xmlns="">
          <p:graphicFrame>
            <p:nvGraphicFramePr>
              <p:cNvPr id="2" name="表格 1"/>
              <p:cNvGraphicFramePr>
                <a:graphicFrameLocks noGrp="1"/>
              </p:cNvGraphicFramePr>
              <p:nvPr/>
            </p:nvGraphicFramePr>
            <p:xfrm>
              <a:off x="0" y="51990"/>
              <a:ext cx="12192000" cy="6495241"/>
            </p:xfrm>
            <a:graphic>
              <a:graphicData uri="http://schemas.openxmlformats.org/drawingml/2006/table">
                <a:tbl>
                  <a:tblPr firstRow="1" bandRow="1">
                    <a:tableStyleId>{9D7B26C5-4107-4FEC-AEDC-1716B250A1EF}</a:tableStyleId>
                  </a:tblPr>
                  <a:tblGrid>
                    <a:gridCol w="12192000"/>
                  </a:tblGrid>
                  <a:tr h="496650">
                    <a:tc>
                      <a:txBody>
                        <a:bodyPr/>
                        <a:lstStyle/>
                        <a:p>
                          <a:pPr algn="ctr"/>
                          <a:r>
                            <a:rPr lang="zh-CN" altLang="en-US" sz="2000" dirty="0">
                              <a:latin typeface="楷体" panose="02010609060101010101" pitchFamily="49" charset="-122"/>
                              <a:ea typeface="楷体" panose="02010609060101010101" pitchFamily="49" charset="-122"/>
                            </a:rPr>
                            <a:t>使用反向传播算法的前馈神经网络随机梯度下降训练过程</a:t>
                          </a:r>
                          <a:endParaRPr lang="zh-CN" altLang="en-US" sz="2000" dirty="0">
                            <a:latin typeface="楷体" panose="02010609060101010101" pitchFamily="49" charset="-122"/>
                            <a:ea typeface="楷体" panose="02010609060101010101" pitchFamily="49" charset="-122"/>
                          </a:endParaRPr>
                        </a:p>
                      </a:txBody>
                      <a:tcPr anchor="ctr">
                        <a:lnT w="28575"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chemeClr val="bg1"/>
                        </a:solidFill>
                      </a:tcPr>
                    </a:tc>
                  </a:tr>
                  <a:tr h="6076315">
                    <a:tc>
                      <a:txBody>
                        <a:bodyPr/>
                        <a:lstStyle/>
                        <a:p>
                          <a:endParaRPr lang="zh-CN"/>
                        </a:p>
                      </a:txBody>
                      <a:tcPr>
                        <a:lnT w="12700" cap="flat" cmpd="sng" algn="ctr">
                          <a:solidFill>
                            <a:srgbClr val="FFC000"/>
                          </a:solidFill>
                          <a:prstDash val="solid"/>
                          <a:round/>
                          <a:headEnd type="none" w="med" len="med"/>
                          <a:tailEnd type="none" w="med" len="med"/>
                        </a:lnT>
                        <a:lnB w="28575" cap="flat" cmpd="sng" algn="ctr">
                          <a:solidFill>
                            <a:srgbClr val="FFC000"/>
                          </a:solidFill>
                          <a:prstDash val="solid"/>
                          <a:round/>
                          <a:headEnd type="none" w="med" len="med"/>
                          <a:tailEnd type="none" w="med" len="med"/>
                        </a:lnB>
                        <a:blipFill>
                          <a:blip r:embed="rId1"/>
                        </a:blipFill>
                      </a:tcPr>
                    </a:tc>
                  </a:tr>
                </a:tbl>
              </a:graphicData>
            </a:graphic>
          </p:graphicFrame>
        </mc:Fallback>
      </mc:AlternateContent>
      <p:cxnSp>
        <p:nvCxnSpPr>
          <p:cNvPr id="4" name="直接连接符 3"/>
          <p:cNvCxnSpPr/>
          <p:nvPr/>
        </p:nvCxnSpPr>
        <p:spPr>
          <a:xfrm>
            <a:off x="536712" y="1824469"/>
            <a:ext cx="0" cy="4065105"/>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 name="直接连接符 6"/>
          <p:cNvCxnSpPr/>
          <p:nvPr/>
        </p:nvCxnSpPr>
        <p:spPr>
          <a:xfrm>
            <a:off x="817601" y="2351243"/>
            <a:ext cx="0" cy="3220278"/>
          </a:xfrm>
          <a:prstGeom prst="line">
            <a:avLst/>
          </a:prstGeom>
          <a:ln w="19050"/>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1090260" y="1856842"/>
            <a:ext cx="10050491" cy="4092915"/>
          </a:xfrm>
          <a:prstGeom prst="rect">
            <a:avLst/>
          </a:prstGeom>
        </p:spPr>
        <p:txBody>
          <a:bodyPr wrap="square">
            <a:spAutoFit/>
          </a:bodyPr>
          <a:lstStyle/>
          <a:p>
            <a:pPr marL="342900" indent="-342900" algn="just">
              <a:lnSpc>
                <a:spcPts val="35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传统的神经网络是全连接形式的，如果进行反向传播，只需要由下一层对前一层不断的求偏导，即求链式偏导就可以求出每一层的误差敏感项，然后求出权重和偏置项的梯度，即可更新权重。</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35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而卷积神经网络有两个特殊的层：卷积层和池化层。</a:t>
            </a:r>
            <a:r>
              <a:rPr lang="zh-CN" altLang="en-US" sz="2200" dirty="0">
                <a:solidFill>
                  <a:srgbClr val="008000"/>
                </a:solidFill>
                <a:latin typeface="微软雅黑" panose="020B0503020204020204" pitchFamily="34" charset="-122"/>
                <a:ea typeface="微软雅黑" panose="020B0503020204020204" pitchFamily="34" charset="-122"/>
              </a:rPr>
              <a:t>池化层输出时不需要经过激活函数，是一个滑动窗口的最大值，一个常数，那么它的偏导是</a:t>
            </a:r>
            <a:r>
              <a:rPr lang="en-US" altLang="zh-CN" sz="2200" dirty="0">
                <a:solidFill>
                  <a:srgbClr val="008000"/>
                </a:solidFill>
                <a:latin typeface="微软雅黑" panose="020B0503020204020204" pitchFamily="34" charset="-122"/>
                <a:ea typeface="微软雅黑" panose="020B0503020204020204" pitchFamily="34" charset="-122"/>
              </a:rPr>
              <a:t>1</a:t>
            </a:r>
            <a:r>
              <a:rPr lang="zh-CN" altLang="en-US" sz="2200" dirty="0">
                <a:solidFill>
                  <a:srgbClr val="008000"/>
                </a:solidFill>
                <a:latin typeface="微软雅黑" panose="020B0503020204020204" pitchFamily="34" charset="-122"/>
                <a:ea typeface="微软雅黑" panose="020B0503020204020204" pitchFamily="34" charset="-122"/>
              </a:rPr>
              <a:t>。池化层相当于对上层图片做了一个压缩，这个反向求误差时与传统的反向传播方式不同。</a:t>
            </a:r>
            <a:r>
              <a:rPr lang="zh-CN" altLang="en-US" sz="2200" dirty="0">
                <a:solidFill>
                  <a:srgbClr val="0033CC"/>
                </a:solidFill>
                <a:latin typeface="微软雅黑" panose="020B0503020204020204" pitchFamily="34" charset="-122"/>
                <a:ea typeface="微软雅黑" panose="020B0503020204020204" pitchFamily="34" charset="-122"/>
              </a:rPr>
              <a:t>从卷积后的</a:t>
            </a:r>
            <a:r>
              <a:rPr lang="en-US" altLang="zh-CN" sz="2200" dirty="0" err="1">
                <a:solidFill>
                  <a:srgbClr val="0033CC"/>
                </a:solidFill>
                <a:latin typeface="微软雅黑" panose="020B0503020204020204" pitchFamily="34" charset="-122"/>
                <a:ea typeface="微软雅黑" panose="020B0503020204020204" pitchFamily="34" charset="-122"/>
              </a:rPr>
              <a:t>feature_map</a:t>
            </a:r>
            <a:r>
              <a:rPr lang="zh-CN" altLang="en-US" sz="2200" dirty="0">
                <a:solidFill>
                  <a:srgbClr val="0033CC"/>
                </a:solidFill>
                <a:latin typeface="微软雅黑" panose="020B0503020204020204" pitchFamily="34" charset="-122"/>
                <a:ea typeface="微软雅黑" panose="020B0503020204020204" pitchFamily="34" charset="-122"/>
              </a:rPr>
              <a:t>反向传播到前一层时，由于前向传播时是通过卷积核做卷积运算得到的</a:t>
            </a:r>
            <a:r>
              <a:rPr lang="en-US" altLang="zh-CN" sz="2200" dirty="0" err="1">
                <a:solidFill>
                  <a:srgbClr val="0033CC"/>
                </a:solidFill>
                <a:latin typeface="微软雅黑" panose="020B0503020204020204" pitchFamily="34" charset="-122"/>
                <a:ea typeface="微软雅黑" panose="020B0503020204020204" pitchFamily="34" charset="-122"/>
              </a:rPr>
              <a:t>feature_map</a:t>
            </a:r>
            <a:r>
              <a:rPr lang="zh-CN" altLang="en-US" sz="2200" dirty="0">
                <a:solidFill>
                  <a:srgbClr val="0033CC"/>
                </a:solidFill>
                <a:latin typeface="微软雅黑" panose="020B0503020204020204" pitchFamily="34" charset="-122"/>
                <a:ea typeface="微软雅黑" panose="020B0503020204020204" pitchFamily="34" charset="-122"/>
              </a:rPr>
              <a:t>，所以反向传播与传统的也不一样，需要更新卷积核的参数。</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
        <p:nvSpPr>
          <p:cNvPr id="2" name="矩形 1"/>
          <p:cNvSpPr/>
          <p:nvPr/>
        </p:nvSpPr>
        <p:spPr>
          <a:xfrm>
            <a:off x="777846" y="1200558"/>
            <a:ext cx="3881191" cy="523220"/>
          </a:xfrm>
          <a:prstGeom prst="rect">
            <a:avLst/>
          </a:prstGeom>
        </p:spPr>
        <p:txBody>
          <a:bodyPr wrap="none">
            <a:spAutoFit/>
          </a:bodyPr>
          <a:lstStyle/>
          <a:p>
            <a:r>
              <a:rPr lang="en-US" altLang="zh-CN" sz="2800" dirty="0">
                <a:solidFill>
                  <a:schemeClr val="accent2">
                    <a:lumMod val="75000"/>
                  </a:schemeClr>
                </a:solidFill>
                <a:latin typeface="微软雅黑" panose="020B0503020204020204" pitchFamily="34" charset="-122"/>
                <a:ea typeface="微软雅黑" panose="020B0503020204020204" pitchFamily="34" charset="-122"/>
              </a:rPr>
              <a:t>CNN</a:t>
            </a:r>
            <a:r>
              <a:rPr lang="zh-CN" altLang="en-US" sz="2800" dirty="0">
                <a:solidFill>
                  <a:schemeClr val="accent2">
                    <a:lumMod val="75000"/>
                  </a:schemeClr>
                </a:solidFill>
                <a:latin typeface="微软雅黑" panose="020B0503020204020204" pitchFamily="34" charset="-122"/>
                <a:ea typeface="微软雅黑" panose="020B0503020204020204" pitchFamily="34" charset="-122"/>
              </a:rPr>
              <a:t>反向传播计算过程</a:t>
            </a:r>
            <a:endParaRPr lang="en-US" altLang="zh-CN" sz="280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998700" y="1393015"/>
            <a:ext cx="10009187" cy="5032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200" dirty="0">
                <a:latin typeface="微软雅黑" panose="020B0503020204020204" pitchFamily="34" charset="-122"/>
                <a:ea typeface="微软雅黑" panose="020B0503020204020204" pitchFamily="34" charset="-122"/>
              </a:rPr>
              <a:t>	layer L-1							layer L</a:t>
            </a:r>
            <a:endParaRPr lang="zh-CN" altLang="en-US" sz="220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466988" y="1873440"/>
          <a:ext cx="2167818" cy="1872207"/>
        </p:xfrm>
        <a:graphic>
          <a:graphicData uri="http://schemas.openxmlformats.org/drawingml/2006/table">
            <a:tbl>
              <a:tblPr firstRow="1" bandRow="1">
                <a:tableStyleId>{5C22544A-7EE6-4342-B048-85BDC9FD1C3A}</a:tableStyleId>
              </a:tblPr>
              <a:tblGrid>
                <a:gridCol w="722606"/>
                <a:gridCol w="722606"/>
                <a:gridCol w="722606"/>
              </a:tblGrid>
              <a:tr h="624069">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1"/>
                      <a:stretch>
                        <a:fillRect l="-840" t="-971" r="-201681" b="-200971"/>
                      </a:stretch>
                    </a:blipFill>
                  </a:tcPr>
                </a:tc>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1"/>
                      <a:stretch>
                        <a:fillRect l="-101695" t="-971" r="-103390" b="-200971"/>
                      </a:stretch>
                    </a:blipFill>
                  </a:tcPr>
                </a:tc>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1"/>
                      <a:stretch>
                        <a:fillRect l="-200000" t="-971" r="-2521" b="-200971"/>
                      </a:stretch>
                    </a:blipFill>
                  </a:tcPr>
                </a:tc>
              </a:tr>
              <a:tr h="624069">
                <a:tc>
                  <a:txBody>
                    <a:bodyPr/>
                    <a:lstStyle/>
                    <a:p>
                      <a:endParaRPr lang="zh-CN"/>
                    </a:p>
                  </a:txBody>
                  <a:tcPr marL="88801" marR="88801" marT="44401" marB="44401">
                    <a:lnT w="19050" cap="flat" cmpd="sng" algn="ctr">
                      <a:solidFill>
                        <a:schemeClr val="bg1"/>
                      </a:solidFill>
                      <a:prstDash val="solid"/>
                      <a:round/>
                      <a:headEnd type="none" w="med" len="med"/>
                      <a:tailEnd type="none" w="med" len="med"/>
                    </a:lnT>
                    <a:blipFill rotWithShape="0">
                      <a:blip r:embed="rId1"/>
                      <a:stretch>
                        <a:fillRect l="-840" t="-101961" r="-201681" b="-102941"/>
                      </a:stretch>
                    </a:blipFill>
                  </a:tcPr>
                </a:tc>
                <a:tc>
                  <a:txBody>
                    <a:bodyPr/>
                    <a:lstStyle/>
                    <a:p>
                      <a:endParaRPr lang="zh-CN"/>
                    </a:p>
                  </a:txBody>
                  <a:tcPr marL="88801" marR="88801" marT="44401" marB="44401">
                    <a:lnT w="19050" cap="flat" cmpd="sng" algn="ctr">
                      <a:solidFill>
                        <a:schemeClr val="bg1"/>
                      </a:solidFill>
                      <a:prstDash val="solid"/>
                      <a:round/>
                      <a:headEnd type="none" w="med" len="med"/>
                      <a:tailEnd type="none" w="med" len="med"/>
                    </a:lnT>
                    <a:blipFill rotWithShape="0">
                      <a:blip r:embed="rId1"/>
                      <a:stretch>
                        <a:fillRect l="-101695" t="-101961" r="-103390" b="-102941"/>
                      </a:stretch>
                    </a:blipFill>
                  </a:tcPr>
                </a:tc>
                <a:tc>
                  <a:txBody>
                    <a:bodyPr/>
                    <a:lstStyle/>
                    <a:p>
                      <a:endParaRPr lang="zh-CN"/>
                    </a:p>
                  </a:txBody>
                  <a:tcPr marL="88801" marR="88801" marT="44401" marB="44401">
                    <a:lnT w="19050" cap="flat" cmpd="sng" algn="ctr">
                      <a:solidFill>
                        <a:schemeClr val="bg1"/>
                      </a:solidFill>
                      <a:prstDash val="solid"/>
                      <a:round/>
                      <a:headEnd type="none" w="med" len="med"/>
                      <a:tailEnd type="none" w="med" len="med"/>
                    </a:lnT>
                    <a:blipFill rotWithShape="0">
                      <a:blip r:embed="rId1"/>
                      <a:stretch>
                        <a:fillRect l="-200000" t="-101961" r="-2521" b="-102941"/>
                      </a:stretch>
                    </a:blipFill>
                  </a:tcPr>
                </a:tc>
              </a:tr>
              <a:tr h="624069">
                <a:tc>
                  <a:txBody>
                    <a:bodyPr/>
                    <a:lstStyle/>
                    <a:p>
                      <a:endParaRPr lang="zh-CN"/>
                    </a:p>
                  </a:txBody>
                  <a:tcPr marL="88801" marR="88801" marT="44401" marB="44401">
                    <a:blipFill rotWithShape="0">
                      <a:blip r:embed="rId1"/>
                      <a:stretch>
                        <a:fillRect l="-840" t="-200000" r="-201681" b="-1942"/>
                      </a:stretch>
                    </a:blipFill>
                  </a:tcPr>
                </a:tc>
                <a:tc>
                  <a:txBody>
                    <a:bodyPr/>
                    <a:lstStyle/>
                    <a:p>
                      <a:endParaRPr lang="zh-CN" dirty="0"/>
                    </a:p>
                  </a:txBody>
                  <a:tcPr marL="88801" marR="88801" marT="44401" marB="44401">
                    <a:blipFill rotWithShape="0">
                      <a:blip r:embed="rId1"/>
                      <a:stretch>
                        <a:fillRect l="-101695" t="-200000" r="-103390" b="-1942"/>
                      </a:stretch>
                    </a:blipFill>
                  </a:tcPr>
                </a:tc>
                <a:tc>
                  <a:txBody>
                    <a:bodyPr/>
                    <a:lstStyle/>
                    <a:p>
                      <a:endParaRPr lang="zh-CN" dirty="0"/>
                    </a:p>
                  </a:txBody>
                  <a:tcPr marL="88801" marR="88801" marT="44401" marB="44401">
                    <a:blipFill rotWithShape="0">
                      <a:blip r:embed="rId1"/>
                      <a:stretch>
                        <a:fillRect l="-200000" t="-200000" r="-2521" b="-1942"/>
                      </a:stretch>
                    </a:blipFill>
                  </a:tcPr>
                </a:tc>
              </a:tr>
            </a:tbl>
          </a:graphicData>
        </a:graphic>
      </p:graphicFrame>
      <p:graphicFrame>
        <p:nvGraphicFramePr>
          <p:cNvPr id="8" name="表格 7"/>
          <p:cNvGraphicFramePr>
            <a:graphicFrameLocks noGrp="1"/>
          </p:cNvGraphicFramePr>
          <p:nvPr/>
        </p:nvGraphicFramePr>
        <p:xfrm>
          <a:off x="1466989" y="3961672"/>
          <a:ext cx="2160240" cy="1872207"/>
        </p:xfrm>
        <a:graphic>
          <a:graphicData uri="http://schemas.openxmlformats.org/drawingml/2006/table">
            <a:tbl>
              <a:tblPr firstRow="1" bandRow="1">
                <a:tableStyleId>{5C22544A-7EE6-4342-B048-85BDC9FD1C3A}</a:tableStyleId>
              </a:tblPr>
              <a:tblGrid>
                <a:gridCol w="720080"/>
                <a:gridCol w="720080"/>
                <a:gridCol w="720080"/>
              </a:tblGrid>
              <a:tr h="624069">
                <a:tc>
                  <a:txBody>
                    <a:bodyPr/>
                    <a:lstStyle/>
                    <a:p>
                      <a:endParaRPr lang="zh-CN"/>
                    </a:p>
                  </a:txBody>
                  <a:tcPr marL="92217" marR="92217" marT="46108" marB="46108">
                    <a:lnB w="19050" cap="flat" cmpd="sng" algn="ctr">
                      <a:solidFill>
                        <a:schemeClr val="bg1"/>
                      </a:solidFill>
                      <a:prstDash val="solid"/>
                      <a:round/>
                      <a:headEnd type="none" w="med" len="med"/>
                      <a:tailEnd type="none" w="med" len="med"/>
                    </a:lnB>
                    <a:blipFill rotWithShape="0">
                      <a:blip r:embed="rId2"/>
                      <a:stretch>
                        <a:fillRect l="-847" t="-971" r="-203390" b="-201942"/>
                      </a:stretch>
                    </a:blipFill>
                  </a:tcPr>
                </a:tc>
                <a:tc>
                  <a:txBody>
                    <a:bodyPr/>
                    <a:lstStyle/>
                    <a:p>
                      <a:endParaRPr lang="zh-CN" dirty="0"/>
                    </a:p>
                  </a:txBody>
                  <a:tcPr marL="92217" marR="92217" marT="46108" marB="46108">
                    <a:lnB w="19050" cap="flat" cmpd="sng" algn="ctr">
                      <a:solidFill>
                        <a:schemeClr val="bg1"/>
                      </a:solidFill>
                      <a:prstDash val="solid"/>
                      <a:round/>
                      <a:headEnd type="none" w="med" len="med"/>
                      <a:tailEnd type="none" w="med" len="med"/>
                    </a:lnB>
                    <a:blipFill rotWithShape="0">
                      <a:blip r:embed="rId2"/>
                      <a:stretch>
                        <a:fillRect l="-100000" t="-971" r="-101681" b="-201942"/>
                      </a:stretch>
                    </a:blipFill>
                  </a:tcPr>
                </a:tc>
                <a:tc>
                  <a:txBody>
                    <a:bodyPr/>
                    <a:lstStyle/>
                    <a:p>
                      <a:endParaRPr lang="zh-CN"/>
                    </a:p>
                  </a:txBody>
                  <a:tcPr marL="92217" marR="92217" marT="46108" marB="46108">
                    <a:lnB w="19050" cap="flat" cmpd="sng" algn="ctr">
                      <a:solidFill>
                        <a:schemeClr val="bg1"/>
                      </a:solidFill>
                      <a:prstDash val="solid"/>
                      <a:round/>
                      <a:headEnd type="none" w="med" len="med"/>
                      <a:tailEnd type="none" w="med" len="med"/>
                    </a:lnB>
                    <a:blipFill rotWithShape="0">
                      <a:blip r:embed="rId2"/>
                      <a:stretch>
                        <a:fillRect l="-201695" t="-971" r="-2542" b="-201942"/>
                      </a:stretch>
                    </a:blipFill>
                  </a:tcPr>
                </a:tc>
              </a:tr>
              <a:tr h="624069">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2"/>
                      <a:stretch>
                        <a:fillRect l="-847" t="-101961" r="-203390" b="-103922"/>
                      </a:stretch>
                    </a:blipFill>
                  </a:tcPr>
                </a:tc>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2"/>
                      <a:stretch>
                        <a:fillRect l="-100000" t="-101961" r="-101681" b="-103922"/>
                      </a:stretch>
                    </a:blipFill>
                  </a:tcPr>
                </a:tc>
                <a:tc>
                  <a:txBody>
                    <a:bodyPr/>
                    <a:lstStyle/>
                    <a:p>
                      <a:endParaRPr lang="zh-CN"/>
                    </a:p>
                  </a:txBody>
                  <a:tcPr marL="92217" marR="92217" marT="46108" marB="46108">
                    <a:lnT w="19050" cap="flat" cmpd="sng" algn="ctr">
                      <a:solidFill>
                        <a:schemeClr val="bg1"/>
                      </a:solidFill>
                      <a:prstDash val="solid"/>
                      <a:round/>
                      <a:headEnd type="none" w="med" len="med"/>
                      <a:tailEnd type="none" w="med" len="med"/>
                    </a:lnT>
                    <a:blipFill rotWithShape="0">
                      <a:blip r:embed="rId2"/>
                      <a:stretch>
                        <a:fillRect l="-201695" t="-101961" r="-2542" b="-103922"/>
                      </a:stretch>
                    </a:blipFill>
                  </a:tcPr>
                </a:tc>
              </a:tr>
              <a:tr h="624069">
                <a:tc>
                  <a:txBody>
                    <a:bodyPr/>
                    <a:lstStyle/>
                    <a:p>
                      <a:endParaRPr lang="zh-CN"/>
                    </a:p>
                  </a:txBody>
                  <a:tcPr marL="92217" marR="92217" marT="46108" marB="46108">
                    <a:blipFill rotWithShape="0">
                      <a:blip r:embed="rId2"/>
                      <a:stretch>
                        <a:fillRect l="-847" t="-200000" r="-203390" b="-2913"/>
                      </a:stretch>
                    </a:blipFill>
                  </a:tcPr>
                </a:tc>
                <a:tc>
                  <a:txBody>
                    <a:bodyPr/>
                    <a:lstStyle/>
                    <a:p>
                      <a:endParaRPr lang="zh-CN"/>
                    </a:p>
                  </a:txBody>
                  <a:tcPr marL="92217" marR="92217" marT="46108" marB="46108">
                    <a:blipFill rotWithShape="0">
                      <a:blip r:embed="rId2"/>
                      <a:stretch>
                        <a:fillRect l="-100000" t="-200000" r="-101681" b="-2913"/>
                      </a:stretch>
                    </a:blipFill>
                  </a:tcPr>
                </a:tc>
                <a:tc>
                  <a:txBody>
                    <a:bodyPr/>
                    <a:lstStyle/>
                    <a:p>
                      <a:endParaRPr lang="zh-CN" dirty="0"/>
                    </a:p>
                  </a:txBody>
                  <a:tcPr marL="92217" marR="92217" marT="46108" marB="46108">
                    <a:blipFill rotWithShape="0">
                      <a:blip r:embed="rId2"/>
                      <a:stretch>
                        <a:fillRect l="-201695" t="-200000" r="-2542" b="-2913"/>
                      </a:stretch>
                    </a:blipFill>
                  </a:tcPr>
                </a:tc>
              </a:tr>
            </a:tbl>
          </a:graphicData>
        </a:graphic>
      </p:graphicFrame>
      <p:graphicFrame>
        <p:nvGraphicFramePr>
          <p:cNvPr id="9" name="表格 8"/>
          <p:cNvGraphicFramePr>
            <a:graphicFrameLocks noGrp="1"/>
          </p:cNvGraphicFramePr>
          <p:nvPr/>
        </p:nvGraphicFramePr>
        <p:xfrm>
          <a:off x="9090919" y="2184706"/>
          <a:ext cx="1445212" cy="1248138"/>
        </p:xfrm>
        <a:graphic>
          <a:graphicData uri="http://schemas.openxmlformats.org/drawingml/2006/table">
            <a:tbl>
              <a:tblPr firstRow="1" bandRow="1">
                <a:tableStyleId>{5C22544A-7EE6-4342-B048-85BDC9FD1C3A}</a:tableStyleId>
              </a:tblPr>
              <a:tblGrid>
                <a:gridCol w="722606"/>
                <a:gridCol w="722606"/>
              </a:tblGrid>
              <a:tr h="624069">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3"/>
                      <a:stretch>
                        <a:fillRect l="-840" t="-971" r="-102521" b="-101942"/>
                      </a:stretch>
                    </a:blipFill>
                  </a:tcPr>
                </a:tc>
                <a:tc>
                  <a:txBody>
                    <a:bodyPr/>
                    <a:lstStyle/>
                    <a:p>
                      <a:endParaRPr lang="zh-CN"/>
                    </a:p>
                  </a:txBody>
                  <a:tcPr marL="88801" marR="88801" marT="44401" marB="44401">
                    <a:lnB w="19050" cap="flat" cmpd="sng" algn="ctr">
                      <a:solidFill>
                        <a:schemeClr val="bg1"/>
                      </a:solidFill>
                      <a:prstDash val="solid"/>
                      <a:round/>
                      <a:headEnd type="none" w="med" len="med"/>
                      <a:tailEnd type="none" w="med" len="med"/>
                    </a:lnB>
                    <a:blipFill rotWithShape="0">
                      <a:blip r:embed="rId3"/>
                      <a:stretch>
                        <a:fillRect l="-100840" t="-971" r="-2521" b="-101942"/>
                      </a:stretch>
                    </a:blipFill>
                  </a:tcPr>
                </a:tc>
              </a:tr>
              <a:tr h="624069">
                <a:tc>
                  <a:txBody>
                    <a:bodyPr/>
                    <a:lstStyle/>
                    <a:p>
                      <a:endParaRPr lang="zh-CN"/>
                    </a:p>
                  </a:txBody>
                  <a:tcPr marL="88801" marR="88801" marT="44401" marB="44401">
                    <a:lnT w="19050" cap="flat" cmpd="sng" algn="ctr">
                      <a:solidFill>
                        <a:schemeClr val="bg1"/>
                      </a:solidFill>
                      <a:prstDash val="solid"/>
                      <a:round/>
                      <a:headEnd type="none" w="med" len="med"/>
                      <a:tailEnd type="none" w="med" len="med"/>
                    </a:lnT>
                    <a:blipFill rotWithShape="0">
                      <a:blip r:embed="rId3"/>
                      <a:stretch>
                        <a:fillRect l="-840" t="-100971" r="-102521" b="-1942"/>
                      </a:stretch>
                    </a:blipFill>
                  </a:tcPr>
                </a:tc>
                <a:tc>
                  <a:txBody>
                    <a:bodyPr/>
                    <a:lstStyle/>
                    <a:p>
                      <a:endParaRPr lang="zh-CN" dirty="0"/>
                    </a:p>
                  </a:txBody>
                  <a:tcPr marL="88801" marR="88801" marT="44401" marB="44401">
                    <a:lnT w="19050" cap="flat" cmpd="sng" algn="ctr">
                      <a:solidFill>
                        <a:schemeClr val="bg1"/>
                      </a:solidFill>
                      <a:prstDash val="solid"/>
                      <a:round/>
                      <a:headEnd type="none" w="med" len="med"/>
                      <a:tailEnd type="none" w="med" len="med"/>
                    </a:lnT>
                    <a:blipFill rotWithShape="0">
                      <a:blip r:embed="rId3"/>
                      <a:stretch>
                        <a:fillRect l="-100840" t="-100971" r="-2521" b="-1942"/>
                      </a:stretch>
                    </a:blipFill>
                  </a:tcPr>
                </a:tc>
              </a:tr>
            </a:tbl>
          </a:graphicData>
        </a:graphic>
      </p:graphicFrame>
      <p:graphicFrame>
        <p:nvGraphicFramePr>
          <p:cNvPr id="10" name="表格 9"/>
          <p:cNvGraphicFramePr>
            <a:graphicFrameLocks noGrp="1"/>
          </p:cNvGraphicFramePr>
          <p:nvPr/>
        </p:nvGraphicFramePr>
        <p:xfrm>
          <a:off x="9027828" y="4465728"/>
          <a:ext cx="1440160" cy="1368152"/>
        </p:xfrm>
        <a:graphic>
          <a:graphicData uri="http://schemas.openxmlformats.org/drawingml/2006/table">
            <a:tbl>
              <a:tblPr firstRow="1" bandRow="1">
                <a:tableStyleId>{5C22544A-7EE6-4342-B048-85BDC9FD1C3A}</a:tableStyleId>
              </a:tblPr>
              <a:tblGrid>
                <a:gridCol w="720080"/>
                <a:gridCol w="720080"/>
              </a:tblGrid>
              <a:tr h="684076">
                <a:tc>
                  <a:txBody>
                    <a:bodyPr/>
                    <a:lstStyle/>
                    <a:p>
                      <a:endParaRPr lang="zh-CN" sz="2200" dirty="0">
                        <a:latin typeface="微软雅黑" panose="020B0503020204020204" pitchFamily="34" charset="-122"/>
                        <a:ea typeface="微软雅黑" panose="020B0503020204020204" pitchFamily="34" charset="-122"/>
                      </a:endParaRPr>
                    </a:p>
                  </a:txBody>
                  <a:tcPr marL="88801" marR="88801" marT="44401" marB="44401">
                    <a:lnB w="19050" cap="flat" cmpd="sng" algn="ctr">
                      <a:solidFill>
                        <a:schemeClr val="bg1"/>
                      </a:solidFill>
                      <a:prstDash val="solid"/>
                      <a:round/>
                      <a:headEnd type="none" w="med" len="med"/>
                      <a:tailEnd type="none" w="med" len="med"/>
                    </a:lnB>
                    <a:blipFill rotWithShape="0">
                      <a:blip r:embed="rId4"/>
                      <a:stretch>
                        <a:fillRect l="-840" t="-885" r="-101681" b="-101770"/>
                      </a:stretch>
                    </a:blipFill>
                  </a:tcPr>
                </a:tc>
                <a:tc>
                  <a:txBody>
                    <a:bodyPr/>
                    <a:lstStyle/>
                    <a:p>
                      <a:endParaRPr lang="zh-CN" sz="2200" dirty="0">
                        <a:latin typeface="微软雅黑" panose="020B0503020204020204" pitchFamily="34" charset="-122"/>
                        <a:ea typeface="微软雅黑" panose="020B0503020204020204" pitchFamily="34" charset="-122"/>
                      </a:endParaRPr>
                    </a:p>
                  </a:txBody>
                  <a:tcPr marL="88801" marR="88801" marT="44401" marB="44401">
                    <a:lnB w="19050" cap="flat" cmpd="sng" algn="ctr">
                      <a:solidFill>
                        <a:schemeClr val="bg1"/>
                      </a:solidFill>
                      <a:prstDash val="solid"/>
                      <a:round/>
                      <a:headEnd type="none" w="med" len="med"/>
                      <a:tailEnd type="none" w="med" len="med"/>
                    </a:lnB>
                    <a:blipFill rotWithShape="0">
                      <a:blip r:embed="rId4"/>
                      <a:stretch>
                        <a:fillRect l="-101695" t="-885" r="-2542" b="-101770"/>
                      </a:stretch>
                    </a:blipFill>
                  </a:tcPr>
                </a:tc>
              </a:tr>
              <a:tr h="684076">
                <a:tc>
                  <a:txBody>
                    <a:bodyPr/>
                    <a:lstStyle/>
                    <a:p>
                      <a:endParaRPr lang="zh-CN" sz="2200" dirty="0">
                        <a:latin typeface="微软雅黑" panose="020B0503020204020204" pitchFamily="34" charset="-122"/>
                        <a:ea typeface="微软雅黑" panose="020B0503020204020204" pitchFamily="34" charset="-122"/>
                      </a:endParaRPr>
                    </a:p>
                  </a:txBody>
                  <a:tcPr marL="88801" marR="88801" marT="44401" marB="44401">
                    <a:lnT w="19050" cap="flat" cmpd="sng" algn="ctr">
                      <a:solidFill>
                        <a:schemeClr val="bg1"/>
                      </a:solidFill>
                      <a:prstDash val="solid"/>
                      <a:round/>
                      <a:headEnd type="none" w="med" len="med"/>
                      <a:tailEnd type="none" w="med" len="med"/>
                    </a:lnT>
                    <a:blipFill rotWithShape="0">
                      <a:blip r:embed="rId4"/>
                      <a:stretch>
                        <a:fillRect l="-840" t="-101786" r="-101681" b="-2679"/>
                      </a:stretch>
                    </a:blipFill>
                  </a:tcPr>
                </a:tc>
                <a:tc>
                  <a:txBody>
                    <a:bodyPr/>
                    <a:lstStyle/>
                    <a:p>
                      <a:endParaRPr lang="zh-CN" sz="2200" dirty="0">
                        <a:latin typeface="微软雅黑" panose="020B0503020204020204" pitchFamily="34" charset="-122"/>
                        <a:ea typeface="微软雅黑" panose="020B0503020204020204" pitchFamily="34" charset="-122"/>
                      </a:endParaRPr>
                    </a:p>
                  </a:txBody>
                  <a:tcPr marL="88801" marR="88801" marT="44401" marB="44401">
                    <a:lnT w="19050" cap="flat" cmpd="sng" algn="ctr">
                      <a:solidFill>
                        <a:schemeClr val="bg1"/>
                      </a:solidFill>
                      <a:prstDash val="solid"/>
                      <a:round/>
                      <a:headEnd type="none" w="med" len="med"/>
                      <a:tailEnd type="none" w="med" len="med"/>
                    </a:lnT>
                    <a:blipFill rotWithShape="0">
                      <a:blip r:embed="rId4"/>
                      <a:stretch>
                        <a:fillRect l="-101695" t="-101786" r="-2542" b="-2679"/>
                      </a:stretch>
                    </a:blipFill>
                  </a:tcPr>
                </a:tc>
              </a:tr>
            </a:tbl>
          </a:graphicData>
        </a:graphic>
      </p:graphicFrame>
      <p:graphicFrame>
        <p:nvGraphicFramePr>
          <p:cNvPr id="11" name="表格 10"/>
          <p:cNvGraphicFramePr>
            <a:graphicFrameLocks noGrp="1"/>
          </p:cNvGraphicFramePr>
          <p:nvPr/>
        </p:nvGraphicFramePr>
        <p:xfrm>
          <a:off x="5499436" y="3313600"/>
          <a:ext cx="1445212" cy="1184514"/>
        </p:xfrm>
        <a:graphic>
          <a:graphicData uri="http://schemas.openxmlformats.org/drawingml/2006/table">
            <a:tbl>
              <a:tblPr firstRow="1" bandRow="1">
                <a:tableStyleId>{5C22544A-7EE6-4342-B048-85BDC9FD1C3A}</a:tableStyleId>
              </a:tblPr>
              <a:tblGrid>
                <a:gridCol w="722606"/>
                <a:gridCol w="722606"/>
              </a:tblGrid>
              <a:tr h="560445">
                <a:tc>
                  <a:txBody>
                    <a:bodyPr/>
                    <a:lstStyle/>
                    <a:p>
                      <a:pPr algn="ctr"/>
                      <a:endParaRPr lang="zh-CN" sz="2200" dirty="0">
                        <a:latin typeface="微软雅黑" panose="020B0503020204020204" pitchFamily="34" charset="-122"/>
                        <a:ea typeface="微软雅黑" panose="020B0503020204020204" pitchFamily="34" charset="-122"/>
                      </a:endParaRPr>
                    </a:p>
                  </a:txBody>
                  <a:tcPr marL="88801" marR="88801" marT="44401" marB="44401" anchor="ctr">
                    <a:lnB w="19050" cap="flat" cmpd="sng" algn="ctr">
                      <a:solidFill>
                        <a:schemeClr val="bg1"/>
                      </a:solidFill>
                      <a:prstDash val="solid"/>
                      <a:round/>
                      <a:headEnd type="none" w="med" len="med"/>
                      <a:tailEnd type="none" w="med" len="med"/>
                    </a:lnB>
                    <a:blipFill rotWithShape="0">
                      <a:blip r:embed="rId5"/>
                      <a:stretch>
                        <a:fillRect l="-840" t="-1087" r="-102521" b="-114130"/>
                      </a:stretch>
                    </a:blipFill>
                  </a:tcPr>
                </a:tc>
                <a:tc>
                  <a:txBody>
                    <a:bodyPr/>
                    <a:lstStyle/>
                    <a:p>
                      <a:pPr algn="ctr"/>
                      <a:endParaRPr lang="zh-CN" sz="2200" dirty="0">
                        <a:latin typeface="微软雅黑" panose="020B0503020204020204" pitchFamily="34" charset="-122"/>
                        <a:ea typeface="微软雅黑" panose="020B0503020204020204" pitchFamily="34" charset="-122"/>
                      </a:endParaRPr>
                    </a:p>
                  </a:txBody>
                  <a:tcPr marL="88801" marR="88801" marT="44401" marB="44401" anchor="ctr">
                    <a:lnB w="19050" cap="flat" cmpd="sng" algn="ctr">
                      <a:solidFill>
                        <a:schemeClr val="bg1"/>
                      </a:solidFill>
                      <a:prstDash val="solid"/>
                      <a:round/>
                      <a:headEnd type="none" w="med" len="med"/>
                      <a:tailEnd type="none" w="med" len="med"/>
                    </a:lnB>
                    <a:blipFill rotWithShape="0">
                      <a:blip r:embed="rId5"/>
                      <a:stretch>
                        <a:fillRect l="-100840" t="-1087" r="-2521" b="-114130"/>
                      </a:stretch>
                    </a:blipFill>
                  </a:tcPr>
                </a:tc>
              </a:tr>
              <a:tr h="624069">
                <a:tc>
                  <a:txBody>
                    <a:bodyPr/>
                    <a:lstStyle/>
                    <a:p>
                      <a:pPr algn="ctr"/>
                      <a:endParaRPr lang="zh-CN" sz="2200">
                        <a:latin typeface="微软雅黑" panose="020B0503020204020204" pitchFamily="34" charset="-122"/>
                        <a:ea typeface="微软雅黑" panose="020B0503020204020204" pitchFamily="34" charset="-122"/>
                      </a:endParaRPr>
                    </a:p>
                  </a:txBody>
                  <a:tcPr marL="88801" marR="88801" marT="44401" marB="44401" anchor="ctr">
                    <a:lnT w="19050" cap="flat" cmpd="sng" algn="ctr">
                      <a:solidFill>
                        <a:schemeClr val="bg1"/>
                      </a:solidFill>
                      <a:prstDash val="solid"/>
                      <a:round/>
                      <a:headEnd type="none" w="med" len="med"/>
                      <a:tailEnd type="none" w="med" len="med"/>
                    </a:lnT>
                    <a:blipFill rotWithShape="0">
                      <a:blip r:embed="rId5"/>
                      <a:stretch>
                        <a:fillRect l="-840" t="-90291" r="-102521" b="-1942"/>
                      </a:stretch>
                    </a:blipFill>
                  </a:tcPr>
                </a:tc>
                <a:tc>
                  <a:txBody>
                    <a:bodyPr/>
                    <a:lstStyle/>
                    <a:p>
                      <a:pPr algn="ctr"/>
                      <a:endParaRPr lang="zh-CN" sz="2200" dirty="0">
                        <a:latin typeface="微软雅黑" panose="020B0503020204020204" pitchFamily="34" charset="-122"/>
                        <a:ea typeface="微软雅黑" panose="020B0503020204020204" pitchFamily="34" charset="-122"/>
                      </a:endParaRPr>
                    </a:p>
                  </a:txBody>
                  <a:tcPr marL="88801" marR="88801" marT="44401" marB="44401" anchor="ctr">
                    <a:lnT w="19050" cap="flat" cmpd="sng" algn="ctr">
                      <a:solidFill>
                        <a:schemeClr val="bg1"/>
                      </a:solidFill>
                      <a:prstDash val="solid"/>
                      <a:round/>
                      <a:headEnd type="none" w="med" len="med"/>
                      <a:tailEnd type="none" w="med" len="med"/>
                    </a:lnT>
                    <a:blipFill rotWithShape="0">
                      <a:blip r:embed="rId5"/>
                      <a:stretch>
                        <a:fillRect l="-100840" t="-90291" r="-2521" b="-1942"/>
                      </a:stretch>
                    </a:blipFill>
                  </a:tcPr>
                </a:tc>
              </a:tr>
            </a:tbl>
          </a:graphicData>
        </a:graphic>
      </p:graphicFrame>
      <p:cxnSp>
        <p:nvCxnSpPr>
          <p:cNvPr id="12" name="直接箭头连接符 11"/>
          <p:cNvCxnSpPr/>
          <p:nvPr/>
        </p:nvCxnSpPr>
        <p:spPr>
          <a:xfrm flipV="1">
            <a:off x="3842706" y="4537563"/>
            <a:ext cx="1441450" cy="792162"/>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155819" y="4466125"/>
            <a:ext cx="1584325" cy="792163"/>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842706" y="2808775"/>
            <a:ext cx="50403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23"/>
          <p:cNvSpPr txBox="1">
            <a:spLocks noChangeArrowheads="1"/>
          </p:cNvSpPr>
          <p:nvPr/>
        </p:nvSpPr>
        <p:spPr bwMode="auto">
          <a:xfrm>
            <a:off x="669889" y="1896252"/>
            <a:ext cx="693149" cy="1785104"/>
          </a:xfrm>
          <a:prstGeom prst="rect">
            <a:avLst/>
          </a:prstGeom>
          <a:noFill/>
          <a:ln w="9525">
            <a:noFill/>
            <a:miter lim="800000"/>
          </a:ln>
        </p:spPr>
        <p:txBody>
          <a:bodyPr wrap="square">
            <a:spAutoFit/>
          </a:bodyPr>
          <a:lstStyle/>
          <a:p>
            <a:pPr algn="ctr" eaLnBrk="1" hangingPunct="1"/>
            <a:r>
              <a:rPr lang="en-US" altLang="zh-CN" sz="2200" dirty="0">
                <a:latin typeface="微软雅黑" panose="020B0503020204020204" pitchFamily="34" charset="-122"/>
                <a:ea typeface="微软雅黑" panose="020B0503020204020204" pitchFamily="34" charset="-122"/>
              </a:rPr>
              <a:t>L-1</a:t>
            </a:r>
            <a:r>
              <a:rPr lang="zh-CN" altLang="en-US" sz="2200" dirty="0">
                <a:latin typeface="微软雅黑" panose="020B0503020204020204" pitchFamily="34" charset="-122"/>
                <a:ea typeface="微软雅黑" panose="020B0503020204020204" pitchFamily="34" charset="-122"/>
              </a:rPr>
              <a:t>层的</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误差</a:t>
            </a:r>
            <a:endParaRPr lang="zh-CN" altLang="en-US" sz="2200" dirty="0">
              <a:latin typeface="微软雅黑" panose="020B0503020204020204" pitchFamily="34" charset="-122"/>
              <a:ea typeface="微软雅黑" panose="020B0503020204020204" pitchFamily="34" charset="-122"/>
            </a:endParaRPr>
          </a:p>
        </p:txBody>
      </p:sp>
      <p:sp>
        <p:nvSpPr>
          <p:cNvPr id="16" name="文本框 24"/>
          <p:cNvSpPr txBox="1">
            <a:spLocks noChangeArrowheads="1"/>
          </p:cNvSpPr>
          <p:nvPr/>
        </p:nvSpPr>
        <p:spPr bwMode="auto">
          <a:xfrm>
            <a:off x="669889" y="4005223"/>
            <a:ext cx="693149" cy="1785104"/>
          </a:xfrm>
          <a:prstGeom prst="rect">
            <a:avLst/>
          </a:prstGeom>
          <a:noFill/>
          <a:ln w="9525">
            <a:noFill/>
            <a:miter lim="800000"/>
          </a:ln>
        </p:spPr>
        <p:txBody>
          <a:bodyPr wrap="square">
            <a:spAutoFit/>
          </a:bodyPr>
          <a:lstStyle/>
          <a:p>
            <a:pPr algn="ctr" eaLnBrk="1" hangingPunct="1"/>
            <a:r>
              <a:rPr lang="en-US" altLang="zh-CN" sz="2200" dirty="0">
                <a:latin typeface="微软雅黑" panose="020B0503020204020204" pitchFamily="34" charset="-122"/>
                <a:ea typeface="微软雅黑" panose="020B0503020204020204" pitchFamily="34" charset="-122"/>
              </a:rPr>
              <a:t>L-1</a:t>
            </a:r>
            <a:r>
              <a:rPr lang="zh-CN" altLang="en-US" sz="2200" dirty="0">
                <a:latin typeface="微软雅黑" panose="020B0503020204020204" pitchFamily="34" charset="-122"/>
                <a:ea typeface="微软雅黑" panose="020B0503020204020204" pitchFamily="34" charset="-122"/>
              </a:rPr>
              <a:t>层的</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输出</a:t>
            </a:r>
            <a:endParaRPr lang="zh-CN" altLang="en-US" sz="2200" dirty="0">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0725012" y="1916223"/>
            <a:ext cx="703371" cy="1785104"/>
          </a:xfrm>
          <a:prstGeom prst="rect">
            <a:avLst/>
          </a:prstGeom>
          <a:noFill/>
          <a:ln w="9525">
            <a:noFill/>
            <a:miter lim="800000"/>
          </a:ln>
        </p:spPr>
        <p:txBody>
          <a:bodyPr wrap="square">
            <a:spAutoFit/>
          </a:bodyPr>
          <a:lstStyle/>
          <a:p>
            <a:pPr algn="ctr" eaLnBrk="1" hangingPunct="1"/>
            <a:r>
              <a:rPr lang="en-US" altLang="zh-CN" sz="2200" dirty="0">
                <a:latin typeface="微软雅黑" panose="020B0503020204020204" pitchFamily="34" charset="-122"/>
                <a:ea typeface="微软雅黑" panose="020B0503020204020204" pitchFamily="34" charset="-122"/>
              </a:rPr>
              <a:t>L</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层的</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误差</a:t>
            </a:r>
            <a:endParaRPr lang="zh-CN" altLang="en-US" sz="2200" dirty="0">
              <a:latin typeface="微软雅黑" panose="020B0503020204020204" pitchFamily="34" charset="-122"/>
              <a:ea typeface="微软雅黑" panose="020B0503020204020204" pitchFamily="34" charset="-122"/>
            </a:endParaRPr>
          </a:p>
        </p:txBody>
      </p:sp>
      <p:sp>
        <p:nvSpPr>
          <p:cNvPr id="18" name="文本框 26"/>
          <p:cNvSpPr txBox="1">
            <a:spLocks noChangeArrowheads="1"/>
          </p:cNvSpPr>
          <p:nvPr/>
        </p:nvSpPr>
        <p:spPr bwMode="auto">
          <a:xfrm>
            <a:off x="10755672" y="4257252"/>
            <a:ext cx="703371" cy="1785104"/>
          </a:xfrm>
          <a:prstGeom prst="rect">
            <a:avLst/>
          </a:prstGeom>
          <a:noFill/>
          <a:ln w="9525">
            <a:noFill/>
            <a:miter lim="800000"/>
          </a:ln>
        </p:spPr>
        <p:txBody>
          <a:bodyPr wrap="square">
            <a:spAutoFit/>
          </a:bodyPr>
          <a:lstStyle/>
          <a:p>
            <a:pPr algn="ctr" eaLnBrk="1" hangingPunct="1"/>
            <a:r>
              <a:rPr lang="en-US" altLang="zh-CN" sz="2200" dirty="0">
                <a:latin typeface="微软雅黑" panose="020B0503020204020204" pitchFamily="34" charset="-122"/>
                <a:ea typeface="微软雅黑" panose="020B0503020204020204" pitchFamily="34" charset="-122"/>
              </a:rPr>
              <a:t>L</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层的</a:t>
            </a:r>
            <a:endParaRPr lang="en-US" altLang="zh-CN" sz="2200" dirty="0">
              <a:latin typeface="微软雅黑" panose="020B0503020204020204" pitchFamily="34" charset="-122"/>
              <a:ea typeface="微软雅黑" panose="020B0503020204020204" pitchFamily="34" charset="-122"/>
            </a:endParaRPr>
          </a:p>
          <a:p>
            <a:pPr algn="ctr" eaLnBrk="1" hangingPunct="1"/>
            <a:r>
              <a:rPr lang="zh-CN" altLang="en-US" sz="2200" dirty="0">
                <a:latin typeface="微软雅黑" panose="020B0503020204020204" pitchFamily="34" charset="-122"/>
                <a:ea typeface="微软雅黑" panose="020B0503020204020204" pitchFamily="34" charset="-122"/>
              </a:rPr>
              <a:t>输入</a:t>
            </a:r>
            <a:endParaRPr lang="zh-CN" altLang="en-US" sz="2200" dirty="0">
              <a:latin typeface="微软雅黑" panose="020B0503020204020204" pitchFamily="34" charset="-122"/>
              <a:ea typeface="微软雅黑" panose="020B0503020204020204" pitchFamily="34" charset="-122"/>
            </a:endParaRPr>
          </a:p>
        </p:txBody>
      </p:sp>
      <p:sp>
        <p:nvSpPr>
          <p:cNvPr id="19" name="文本框 27"/>
          <p:cNvSpPr txBox="1">
            <a:spLocks noChangeArrowheads="1"/>
          </p:cNvSpPr>
          <p:nvPr/>
        </p:nvSpPr>
        <p:spPr bwMode="auto">
          <a:xfrm>
            <a:off x="6003294" y="2161075"/>
            <a:ext cx="360362" cy="523220"/>
          </a:xfrm>
          <a:prstGeom prst="rect">
            <a:avLst/>
          </a:prstGeom>
          <a:noFill/>
          <a:ln w="9525">
            <a:noFill/>
            <a:miter lim="800000"/>
          </a:ln>
        </p:spPr>
        <p:txBody>
          <a:bodyPr>
            <a:spAutoFit/>
          </a:bodyPr>
          <a:lstStyle/>
          <a:p>
            <a:pPr eaLnBrk="1" hangingPunct="1"/>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参数学习</a:t>
            </a:r>
            <a:endParaRPr lang="zh-CN" altLang="en-US" sz="2800" b="1" dirty="0">
              <a:latin typeface="微软雅黑" panose="020B0503020204020204" pitchFamily="34" charset="-122"/>
              <a:ea typeface="微软雅黑" panose="020B0503020204020204" pitchFamily="34" charset="-122"/>
            </a:endParaRPr>
          </a:p>
        </p:txBody>
      </p:sp>
      <p:sp>
        <p:nvSpPr>
          <p:cNvPr id="3"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卷积层的误差传播</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5452519" y="2180066"/>
                <a:ext cx="3495509" cy="443648"/>
              </a:xfrm>
              <a:prstGeom prst="rect">
                <a:avLst/>
              </a:prstGeom>
              <a:noFill/>
            </p:spPr>
            <p:txBody>
              <a:bodyPr wrap="none" rtlCol="0">
                <a:spAutoFit/>
              </a:bodyPr>
              <a:lstStyle/>
              <a:p>
                <a:pPr algn="l"/>
                <a14:m>
                  <m:oMath xmlns:m="http://schemas.openxmlformats.org/officeDocument/2006/math">
                    <m:sSubSup>
                      <m:sSubSupPr>
                        <m:ctrlPr>
                          <a:rPr lang="en-US" altLang="zh-CN" sz="2200" i="1" smtClean="0">
                            <a:solidFill>
                              <a:srgbClr val="008000"/>
                            </a:solidFill>
                            <a:latin typeface="Cambria Math" panose="02040503050406030204" pitchFamily="18" charset="0"/>
                            <a:ea typeface="微软雅黑" panose="020B0503020204020204" pitchFamily="34" charset="-122"/>
                          </a:rPr>
                        </m:ctrlPr>
                      </m:sSubSupPr>
                      <m:e>
                        <m:r>
                          <a:rPr lang="en-US" altLang="zh-CN" sz="2200" b="0" i="1" smtClean="0">
                            <a:solidFill>
                              <a:srgbClr val="008000"/>
                            </a:solidFill>
                            <a:latin typeface="Cambria Math" panose="02040503050406030204" pitchFamily="18" charset="0"/>
                            <a:ea typeface="微软雅黑" panose="020B0503020204020204" pitchFamily="34" charset="-122"/>
                          </a:rPr>
                          <m:t>𝑎</m:t>
                        </m:r>
                      </m:e>
                      <m:sub>
                        <m:r>
                          <a:rPr lang="en-US" altLang="zh-CN" sz="2200" b="0" i="1" smtClean="0">
                            <a:solidFill>
                              <a:srgbClr val="008000"/>
                            </a:solidFill>
                            <a:latin typeface="Cambria Math" panose="02040503050406030204" pitchFamily="18" charset="0"/>
                            <a:ea typeface="微软雅黑" panose="020B0503020204020204" pitchFamily="34" charset="-122"/>
                          </a:rPr>
                          <m:t>11</m:t>
                        </m:r>
                      </m:sub>
                      <m:sup>
                        <m:r>
                          <a:rPr lang="en-US" altLang="zh-CN" sz="2200" b="0" i="1" smtClean="0">
                            <a:solidFill>
                              <a:srgbClr val="008000"/>
                            </a:solidFill>
                            <a:latin typeface="Cambria Math" panose="02040503050406030204" pitchFamily="18" charset="0"/>
                            <a:ea typeface="微软雅黑" panose="020B0503020204020204" pitchFamily="34" charset="-122"/>
                          </a:rPr>
                          <m:t>𝑙</m:t>
                        </m:r>
                        <m:r>
                          <a:rPr lang="en-US" altLang="zh-CN" sz="2200" b="0" i="1" smtClean="0">
                            <a:solidFill>
                              <a:srgbClr val="008000"/>
                            </a:solidFill>
                            <a:latin typeface="Cambria Math" panose="02040503050406030204" pitchFamily="18" charset="0"/>
                            <a:ea typeface="微软雅黑" panose="020B0503020204020204" pitchFamily="34" charset="-122"/>
                          </a:rPr>
                          <m:t>−</m:t>
                        </m:r>
                        <m:r>
                          <a:rPr lang="en-US" altLang="zh-CN" sz="2200" b="0" i="1" smtClean="0">
                            <a:solidFill>
                              <a:srgbClr val="008000"/>
                            </a:solidFill>
                            <a:latin typeface="Cambria Math" panose="02040503050406030204" pitchFamily="18" charset="0"/>
                            <a:ea typeface="微软雅黑" panose="020B0503020204020204" pitchFamily="34" charset="-122"/>
                          </a:rPr>
                          <m:t>1</m:t>
                        </m:r>
                      </m:sup>
                    </m:sSubSup>
                  </m:oMath>
                </a14:m>
                <a:r>
                  <a:rPr lang="zh-CN" altLang="en-US" sz="2200" dirty="0">
                    <a:solidFill>
                      <a:srgbClr val="008000"/>
                    </a:solidFill>
                    <a:latin typeface="微软雅黑" panose="020B0503020204020204" pitchFamily="34" charset="-122"/>
                    <a:ea typeface="微软雅黑" panose="020B0503020204020204" pitchFamily="34" charset="-122"/>
                  </a:rPr>
                  <a:t>仅能通过</a:t>
                </a:r>
                <a14:m>
                  <m:oMath xmlns:m="http://schemas.openxmlformats.org/officeDocument/2006/math">
                    <m:sSubSup>
                      <m:sSubSupPr>
                        <m:ctrlPr>
                          <a:rPr lang="en-US" altLang="zh-CN" sz="2200" i="1" smtClean="0">
                            <a:solidFill>
                              <a:srgbClr val="008000"/>
                            </a:solidFill>
                            <a:latin typeface="Cambria Math" panose="02040503050406030204" pitchFamily="18" charset="0"/>
                            <a:ea typeface="微软雅黑" panose="020B0503020204020204" pitchFamily="34" charset="-122"/>
                          </a:rPr>
                        </m:ctrlPr>
                      </m:sSubSupPr>
                      <m:e>
                        <m:r>
                          <a:rPr lang="en-US" altLang="zh-CN" sz="2200" b="0" i="1" smtClean="0">
                            <a:solidFill>
                              <a:srgbClr val="008000"/>
                            </a:solidFill>
                            <a:latin typeface="Cambria Math" panose="02040503050406030204" pitchFamily="18" charset="0"/>
                            <a:ea typeface="微软雅黑" panose="020B0503020204020204" pitchFamily="34" charset="-122"/>
                          </a:rPr>
                          <m:t>𝑛𝑒𝑡</m:t>
                        </m:r>
                      </m:e>
                      <m:sub>
                        <m:r>
                          <a:rPr lang="en-US" altLang="zh-CN" sz="2200" b="0" i="1" smtClean="0">
                            <a:solidFill>
                              <a:srgbClr val="008000"/>
                            </a:solidFill>
                            <a:latin typeface="Cambria Math" panose="02040503050406030204" pitchFamily="18" charset="0"/>
                            <a:ea typeface="微软雅黑" panose="020B0503020204020204" pitchFamily="34" charset="-122"/>
                          </a:rPr>
                          <m:t>11</m:t>
                        </m:r>
                      </m:sub>
                      <m:sup>
                        <m:r>
                          <a:rPr lang="en-US" altLang="zh-CN" sz="2200" b="0" i="1" smtClean="0">
                            <a:solidFill>
                              <a:srgbClr val="008000"/>
                            </a:solidFill>
                            <a:latin typeface="Cambria Math" panose="02040503050406030204" pitchFamily="18" charset="0"/>
                            <a:ea typeface="微软雅黑" panose="020B0503020204020204" pitchFamily="34" charset="-122"/>
                          </a:rPr>
                          <m:t>𝑙</m:t>
                        </m:r>
                      </m:sup>
                    </m:sSubSup>
                    <m:r>
                      <a:rPr lang="zh-CN" altLang="en-US" sz="2200" i="1">
                        <a:solidFill>
                          <a:srgbClr val="008000"/>
                        </a:solidFill>
                        <a:latin typeface="Cambria Math" panose="02040503050406030204" pitchFamily="18" charset="0"/>
                        <a:ea typeface="微软雅黑" panose="020B0503020204020204" pitchFamily="34" charset="-122"/>
                      </a:rPr>
                      <m:t>来</m:t>
                    </m:r>
                  </m:oMath>
                </a14:m>
                <a:r>
                  <a:rPr lang="zh-CN" altLang="en-US" sz="2200" dirty="0">
                    <a:solidFill>
                      <a:srgbClr val="008000"/>
                    </a:solidFill>
                    <a:latin typeface="微软雅黑" panose="020B0503020204020204" pitchFamily="34" charset="-122"/>
                    <a:ea typeface="微软雅黑" panose="020B0503020204020204" pitchFamily="34" charset="-122"/>
                  </a:rPr>
                  <a:t>影响</a:t>
                </a:r>
                <a:r>
                  <a:rPr lang="en-US" altLang="zh-CN" sz="2200" dirty="0">
                    <a:solidFill>
                      <a:srgbClr val="008000"/>
                    </a:solidFill>
                    <a:latin typeface="微软雅黑" panose="020B0503020204020204" pitchFamily="34" charset="-122"/>
                    <a:ea typeface="微软雅黑" panose="020B0503020204020204" pitchFamily="34" charset="-122"/>
                  </a:rPr>
                  <a:t>E</a:t>
                </a:r>
                <a:endParaRPr lang="zh-CN" altLang="en-US" sz="2200" dirty="0">
                  <a:solidFill>
                    <a:srgbClr val="008000"/>
                  </a:solidFill>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5452519" y="2180066"/>
                <a:ext cx="3495509" cy="443648"/>
              </a:xfrm>
              <a:prstGeom prst="rect">
                <a:avLst/>
              </a:prstGeom>
              <a:blipFill rotWithShape="1">
                <a:blip r:embed="rId1"/>
                <a:stretch>
                  <a:fillRect l="-12" t="-25" r="-138"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777846" y="1333324"/>
                <a:ext cx="2230226" cy="444352"/>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以</a:t>
                </a:r>
                <a14:m>
                  <m:oMath xmlns:m="http://schemas.openxmlformats.org/officeDocument/2006/math">
                    <m:sSubSup>
                      <m:sSubSupPr>
                        <m:ctrlPr>
                          <a:rPr lang="en-US" altLang="zh-CN" sz="2200" i="1" smtClean="0">
                            <a:latin typeface="Cambria Math" panose="02040503050406030204" pitchFamily="18" charset="0"/>
                            <a:ea typeface="微软雅黑" panose="020B0503020204020204" pitchFamily="34" charset="-122"/>
                          </a:rPr>
                        </m:ctrlPr>
                      </m:sSubSupPr>
                      <m:e>
                        <m:r>
                          <a:rPr lang="zh-CN" altLang="en-US" sz="2200" i="1" smtClean="0">
                            <a:latin typeface="Cambria Math" panose="02040503050406030204" pitchFamily="18" charset="0"/>
                            <a:ea typeface="微软雅黑" panose="020B0503020204020204" pitchFamily="34" charset="-122"/>
                          </a:rPr>
                          <m:t>𝛿</m:t>
                        </m:r>
                      </m:e>
                      <m:sub>
                        <m:r>
                          <a:rPr lang="en-US" altLang="zh-CN" sz="2200" b="0" i="1" smtClean="0">
                            <a:latin typeface="Cambria Math" panose="02040503050406030204" pitchFamily="18" charset="0"/>
                            <a:ea typeface="微软雅黑" panose="020B0503020204020204" pitchFamily="34" charset="-122"/>
                          </a:rPr>
                          <m:t>11</m:t>
                        </m:r>
                      </m:sub>
                      <m:sup>
                        <m:r>
                          <a:rPr lang="en-US" altLang="zh-CN" sz="2200" b="0" i="1" smtClean="0">
                            <a:latin typeface="Cambria Math" panose="02040503050406030204" pitchFamily="18" charset="0"/>
                            <a:ea typeface="微软雅黑" panose="020B0503020204020204" pitchFamily="34" charset="-122"/>
                          </a:rPr>
                          <m:t>𝑙</m:t>
                        </m:r>
                        <m:r>
                          <a:rPr lang="en-US" altLang="zh-CN" sz="2200" b="0" i="1" smtClean="0">
                            <a:latin typeface="Cambria Math" panose="02040503050406030204" pitchFamily="18" charset="0"/>
                            <a:ea typeface="微软雅黑" panose="020B0503020204020204" pitchFamily="34" charset="-122"/>
                          </a:rPr>
                          <m:t>−</m:t>
                        </m:r>
                        <m:r>
                          <a:rPr lang="en-US" altLang="zh-CN" sz="2200" b="0" i="1" smtClean="0">
                            <a:latin typeface="Cambria Math" panose="02040503050406030204" pitchFamily="18" charset="0"/>
                            <a:ea typeface="微软雅黑" panose="020B0503020204020204" pitchFamily="34" charset="-122"/>
                          </a:rPr>
                          <m:t>1</m:t>
                        </m:r>
                      </m:sup>
                    </m:sSubSup>
                  </m:oMath>
                </a14:m>
                <a:r>
                  <a:rPr lang="en-US" altLang="zh-CN" sz="2200" dirty="0">
                    <a:latin typeface="微软雅黑" panose="020B0503020204020204" pitchFamily="34" charset="-122"/>
                    <a:ea typeface="微软雅黑" panose="020B0503020204020204" pitchFamily="34" charset="-122"/>
                  </a:rPr>
                  <a:t>,</a:t>
                </a:r>
                <a:r>
                  <a:rPr lang="en-US" altLang="zh-CN" sz="2200" dirty="0">
                    <a:ea typeface="微软雅黑" panose="020B0503020204020204" pitchFamily="34" charset="-122"/>
                  </a:rPr>
                  <a:t> </a:t>
                </a:r>
                <a14:m>
                  <m:oMath xmlns:m="http://schemas.openxmlformats.org/officeDocument/2006/math">
                    <m:sSubSup>
                      <m:sSubSupPr>
                        <m:ctrlPr>
                          <a:rPr lang="en-US" altLang="zh-CN" sz="2200" i="1">
                            <a:latin typeface="Cambria Math" panose="02040503050406030204" pitchFamily="18" charset="0"/>
                            <a:ea typeface="微软雅黑" panose="020B0503020204020204" pitchFamily="34" charset="-122"/>
                          </a:rPr>
                        </m:ctrlPr>
                      </m:sSubSupPr>
                      <m:e>
                        <m:r>
                          <a:rPr lang="zh-CN" altLang="en-US" sz="2200" i="1">
                            <a:latin typeface="Cambria Math" panose="02040503050406030204" pitchFamily="18" charset="0"/>
                            <a:ea typeface="微软雅黑" panose="020B0503020204020204" pitchFamily="34" charset="-122"/>
                          </a:rPr>
                          <m:t>𝛿</m:t>
                        </m:r>
                      </m:e>
                      <m:sub>
                        <m:r>
                          <a:rPr lang="en-US" altLang="zh-CN" sz="2200" b="0" i="1" smtClean="0">
                            <a:latin typeface="Cambria Math" panose="02040503050406030204" pitchFamily="18" charset="0"/>
                            <a:ea typeface="微软雅黑" panose="020B0503020204020204" pitchFamily="34" charset="-122"/>
                          </a:rPr>
                          <m:t>22</m:t>
                        </m:r>
                      </m:sub>
                      <m:sup>
                        <m:r>
                          <a:rPr lang="en-US" altLang="zh-CN" sz="2200" i="1">
                            <a:latin typeface="Cambria Math" panose="02040503050406030204" pitchFamily="18" charset="0"/>
                            <a:ea typeface="微软雅黑" panose="020B0503020204020204" pitchFamily="34" charset="-122"/>
                          </a:rPr>
                          <m:t>𝑙</m:t>
                        </m:r>
                        <m:r>
                          <a:rPr lang="en-US" altLang="zh-CN" sz="2200" i="1">
                            <a:latin typeface="Cambria Math" panose="02040503050406030204" pitchFamily="18" charset="0"/>
                            <a:ea typeface="微软雅黑" panose="020B0503020204020204" pitchFamily="34" charset="-122"/>
                          </a:rPr>
                          <m:t>−</m:t>
                        </m:r>
                        <m:r>
                          <a:rPr lang="en-US" altLang="zh-CN" sz="2200" i="1">
                            <a:latin typeface="Cambria Math" panose="02040503050406030204" pitchFamily="18" charset="0"/>
                            <a:ea typeface="微软雅黑" panose="020B0503020204020204" pitchFamily="34" charset="-122"/>
                          </a:rPr>
                          <m:t>1</m:t>
                        </m:r>
                      </m:sup>
                    </m:sSubSup>
                    <m:r>
                      <a:rPr lang="zh-CN" altLang="en-US" sz="2200" i="1" smtClean="0">
                        <a:latin typeface="Cambria Math" panose="02040503050406030204" pitchFamily="18" charset="0"/>
                        <a:ea typeface="微软雅黑" panose="020B0503020204020204" pitchFamily="34" charset="-122"/>
                      </a:rPr>
                      <m:t>为</m:t>
                    </m:r>
                  </m:oMath>
                </a14:m>
                <a:r>
                  <a:rPr lang="zh-CN" altLang="en-US" sz="2200" dirty="0">
                    <a:latin typeface="微软雅黑" panose="020B0503020204020204" pitchFamily="34" charset="-122"/>
                    <a:ea typeface="微软雅黑" panose="020B0503020204020204" pitchFamily="34" charset="-122"/>
                  </a:rPr>
                  <a:t>例</a:t>
                </a:r>
                <a:endParaRPr lang="zh-CN" altLang="en-US" sz="2200" dirty="0">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777846" y="1333324"/>
                <a:ext cx="2230226" cy="444352"/>
              </a:xfrm>
              <a:prstGeom prst="rect">
                <a:avLst/>
              </a:prstGeom>
              <a:blipFill rotWithShape="1">
                <a:blip r:embed="rId2"/>
                <a:stretch>
                  <a:fillRect l="-27" t="-103" r="3" b="7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777846" y="2051112"/>
            <a:ext cx="4552950" cy="733425"/>
          </a:xfrm>
          <a:prstGeom prst="rect">
            <a:avLst/>
          </a:prstGeom>
        </p:spPr>
      </p:pic>
      <p:pic>
        <p:nvPicPr>
          <p:cNvPr id="11" name="图片 10"/>
          <p:cNvPicPr>
            <a:picLocks noChangeAspect="1"/>
          </p:cNvPicPr>
          <p:nvPr/>
        </p:nvPicPr>
        <p:blipFill>
          <a:blip r:embed="rId4"/>
          <a:stretch>
            <a:fillRect/>
          </a:stretch>
        </p:blipFill>
        <p:spPr>
          <a:xfrm>
            <a:off x="910257" y="3111259"/>
            <a:ext cx="6511157" cy="422521"/>
          </a:xfrm>
          <a:prstGeom prst="rect">
            <a:avLst/>
          </a:prstGeom>
        </p:spPr>
      </p:pic>
      <p:pic>
        <p:nvPicPr>
          <p:cNvPr id="12" name="图片 11"/>
          <p:cNvPicPr>
            <a:picLocks noChangeAspect="1"/>
          </p:cNvPicPr>
          <p:nvPr/>
        </p:nvPicPr>
        <p:blipFill>
          <a:blip r:embed="rId5"/>
          <a:stretch>
            <a:fillRect/>
          </a:stretch>
        </p:blipFill>
        <p:spPr>
          <a:xfrm>
            <a:off x="1975086" y="3752026"/>
            <a:ext cx="4381500" cy="638175"/>
          </a:xfrm>
          <a:prstGeom prst="rect">
            <a:avLst/>
          </a:prstGeom>
        </p:spPr>
      </p:pic>
      <p:pic>
        <p:nvPicPr>
          <p:cNvPr id="15" name="图片 14"/>
          <p:cNvPicPr>
            <a:picLocks noChangeAspect="1"/>
          </p:cNvPicPr>
          <p:nvPr/>
        </p:nvPicPr>
        <p:blipFill>
          <a:blip r:embed="rId6"/>
          <a:stretch>
            <a:fillRect/>
          </a:stretch>
        </p:blipFill>
        <p:spPr>
          <a:xfrm>
            <a:off x="1302555" y="4732438"/>
            <a:ext cx="1922559" cy="464794"/>
          </a:xfrm>
          <a:prstGeom prst="rect">
            <a:avLst/>
          </a:prstGeom>
        </p:spPr>
      </p:pic>
      <p:pic>
        <p:nvPicPr>
          <p:cNvPr id="16" name="图片 15"/>
          <p:cNvPicPr>
            <a:picLocks noChangeAspect="1"/>
          </p:cNvPicPr>
          <p:nvPr/>
        </p:nvPicPr>
        <p:blipFill>
          <a:blip r:embed="rId7"/>
          <a:stretch>
            <a:fillRect/>
          </a:stretch>
        </p:blipFill>
        <p:spPr>
          <a:xfrm>
            <a:off x="4475166" y="4566024"/>
            <a:ext cx="2524309" cy="721231"/>
          </a:xfrm>
          <a:prstGeom prst="rect">
            <a:avLst/>
          </a:prstGeom>
        </p:spPr>
      </p:pic>
      <p:pic>
        <p:nvPicPr>
          <p:cNvPr id="19" name="图片 18"/>
          <p:cNvPicPr>
            <a:picLocks noChangeAspect="1"/>
          </p:cNvPicPr>
          <p:nvPr/>
        </p:nvPicPr>
        <p:blipFill>
          <a:blip r:embed="rId8"/>
          <a:stretch>
            <a:fillRect/>
          </a:stretch>
        </p:blipFill>
        <p:spPr>
          <a:xfrm>
            <a:off x="4027035" y="5643453"/>
            <a:ext cx="3420570" cy="656147"/>
          </a:xfrm>
          <a:prstGeom prst="rect">
            <a:avLst/>
          </a:prstGeom>
        </p:spPr>
      </p:pic>
      <p:sp>
        <p:nvSpPr>
          <p:cNvPr id="17" name="右箭头 16"/>
          <p:cNvSpPr/>
          <p:nvPr/>
        </p:nvSpPr>
        <p:spPr>
          <a:xfrm>
            <a:off x="1181151" y="3889084"/>
            <a:ext cx="615994" cy="304698"/>
          </a:xfrm>
          <a:prstGeom prst="rightArrow">
            <a:avLst/>
          </a:prstGeom>
          <a:ln w="19050">
            <a:solidFill>
              <a:srgbClr val="008000"/>
            </a:solidFill>
          </a:ln>
        </p:spPr>
        <p:style>
          <a:lnRef idx="2">
            <a:schemeClr val="accent6"/>
          </a:lnRef>
          <a:fillRef idx="1">
            <a:schemeClr val="lt1"/>
          </a:fillRef>
          <a:effectRef idx="0">
            <a:schemeClr val="accent6"/>
          </a:effectRef>
          <a:fontRef idx="minor">
            <a:schemeClr val="dk1"/>
          </a:fontRef>
        </p:style>
        <p:txBody>
          <a:bodyPr rtlCol="0" anchor="ctr">
            <a:spAutoFit/>
          </a:bodyPr>
          <a:lstStyle/>
          <a:p>
            <a:pPr algn="l"/>
            <a:endParaRPr lang="zh-CN" altLang="en-US" dirty="0"/>
          </a:p>
        </p:txBody>
      </p:sp>
      <p:sp>
        <p:nvSpPr>
          <p:cNvPr id="20" name="右箭头 19"/>
          <p:cNvSpPr/>
          <p:nvPr/>
        </p:nvSpPr>
        <p:spPr>
          <a:xfrm>
            <a:off x="3549842" y="4812486"/>
            <a:ext cx="615994" cy="304698"/>
          </a:xfrm>
          <a:prstGeom prst="rightArrow">
            <a:avLst/>
          </a:prstGeom>
          <a:ln w="19050">
            <a:solidFill>
              <a:srgbClr val="008000"/>
            </a:solidFill>
          </a:ln>
        </p:spPr>
        <p:style>
          <a:lnRef idx="2">
            <a:schemeClr val="accent6"/>
          </a:lnRef>
          <a:fillRef idx="1">
            <a:schemeClr val="lt1"/>
          </a:fillRef>
          <a:effectRef idx="0">
            <a:schemeClr val="accent6"/>
          </a:effectRef>
          <a:fontRef idx="minor">
            <a:schemeClr val="dk1"/>
          </a:fontRef>
        </p:style>
        <p:txBody>
          <a:bodyPr rtlCol="0" anchor="ctr">
            <a:spAutoFit/>
          </a:bodyPr>
          <a:lstStyle/>
          <a:p>
            <a:pPr algn="l"/>
            <a:endParaRPr lang="zh-CN" altLang="en-US" dirty="0"/>
          </a:p>
        </p:txBody>
      </p:sp>
      <p:sp>
        <p:nvSpPr>
          <p:cNvPr id="21" name="矩形 20"/>
          <p:cNvSpPr/>
          <p:nvPr/>
        </p:nvSpPr>
        <p:spPr>
          <a:xfrm>
            <a:off x="3857839" y="5676906"/>
            <a:ext cx="3680385" cy="509992"/>
          </a:xfrm>
          <a:prstGeom prst="rect">
            <a:avLst/>
          </a:prstGeom>
          <a:ln w="28575">
            <a:solidFill>
              <a:srgbClr val="FF0000"/>
            </a:solidFill>
          </a:ln>
        </p:spPr>
        <p:txBody>
          <a:bodyPr rtlCol="0" anchor="ctr">
            <a:spAutoFit/>
          </a:bodyPr>
          <a:lstStyle/>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l">
          <a:defRPr dirty="0"/>
        </a:defPPr>
      </a:lstStyle>
    </a:spDef>
    <a:txDef>
      <a:spPr>
        <a:noFill/>
      </a:spPr>
      <a:bodyPr wrap="squar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9711</Words>
  <Application>WPS 演示</Application>
  <PresentationFormat>宽屏</PresentationFormat>
  <Paragraphs>774</Paragraphs>
  <Slides>50</Slides>
  <Notes>45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50</vt:i4>
      </vt:variant>
    </vt:vector>
  </HeadingPairs>
  <TitlesOfParts>
    <vt:vector size="71" baseType="lpstr">
      <vt:lpstr>Arial</vt:lpstr>
      <vt:lpstr>宋体</vt:lpstr>
      <vt:lpstr>Wingdings</vt:lpstr>
      <vt:lpstr>微软雅黑</vt:lpstr>
      <vt:lpstr>Arial</vt:lpstr>
      <vt:lpstr>Cambria</vt:lpstr>
      <vt:lpstr>Meiryo UI</vt:lpstr>
      <vt:lpstr>Yu Gothic</vt:lpstr>
      <vt:lpstr>楷体</vt:lpstr>
      <vt:lpstr>Cambria Math</vt:lpstr>
      <vt:lpstr>Arial Unicode MS</vt:lpstr>
      <vt:lpstr>等线</vt:lpstr>
      <vt:lpstr>Wingdings</vt:lpstr>
      <vt:lpstr>黑体</vt:lpstr>
      <vt:lpstr>Times New Roman</vt:lpstr>
      <vt:lpstr>Times New Roman</vt:lpstr>
      <vt:lpstr>-apple-system</vt:lpstr>
      <vt:lpstr>Segoe Print</vt:lpstr>
      <vt:lpstr>BatangChe</vt:lpstr>
      <vt:lpstr>等线 Light</vt:lpstr>
      <vt:lpstr>Office 主题​​</vt:lpstr>
      <vt:lpstr>PowerPoint 演示文稿</vt:lpstr>
      <vt:lpstr>PowerPoint 演示文稿</vt:lpstr>
      <vt:lpstr>7.1 参数学习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其它卷积方式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7.3 典型网络简介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为什么是残差?</vt:lpstr>
      <vt:lpstr>残差映射</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355</cp:revision>
  <dcterms:created xsi:type="dcterms:W3CDTF">2020-05-12T07:42:00Z</dcterms:created>
  <dcterms:modified xsi:type="dcterms:W3CDTF">2021-11-02T08:22:00Z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B00299A5E4AE4DE3822BDFC672BCE0C2</vt:lpwstr>
  </property>
  <property fmtid="{D5CDD505-2E9C-101B-9397-08002B2CF9AE}" pid="3" name="KSOProductBuildVer">
    <vt:lpwstr>2052-11.1.0.10938</vt:lpwstr>
  </property>
</Properties>
</file>